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103" y="387477"/>
            <a:ext cx="10273792" cy="1219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287" y="2338451"/>
            <a:ext cx="11198225" cy="255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494" y="4037602"/>
            <a:ext cx="2777773" cy="313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2739" y="2981448"/>
            <a:ext cx="4454906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0" dirty="0" err="1">
                <a:solidFill>
                  <a:srgbClr val="169991"/>
                </a:solidFill>
                <a:latin typeface="Segoe UI"/>
                <a:cs typeface="Segoe UI"/>
              </a:rPr>
              <a:t>Уляна</a:t>
            </a:r>
            <a:r>
              <a:rPr sz="2400" b="1" spc="-85" dirty="0">
                <a:solidFill>
                  <a:srgbClr val="169991"/>
                </a:solidFill>
                <a:latin typeface="Segoe UI"/>
                <a:cs typeface="Segoe UI"/>
              </a:rPr>
              <a:t> </a:t>
            </a:r>
            <a:r>
              <a:rPr sz="2400" b="1" spc="-10" dirty="0" err="1" smtClean="0">
                <a:solidFill>
                  <a:srgbClr val="169991"/>
                </a:solidFill>
                <a:latin typeface="Segoe UI"/>
                <a:cs typeface="Segoe UI"/>
              </a:rPr>
              <a:t>Старущенко</a:t>
            </a:r>
            <a:endParaRPr lang="uk-UA" sz="2400" b="1" spc="-10" dirty="0" smtClean="0">
              <a:solidFill>
                <a:srgbClr val="169991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b="1" spc="-10" dirty="0" smtClean="0">
                <a:solidFill>
                  <a:srgbClr val="169991"/>
                </a:solidFill>
                <a:latin typeface="Segoe UI"/>
                <a:cs typeface="Segoe UI"/>
              </a:rPr>
              <a:t>Здобувач вищої освіти 4 курсу спеціальності «Біотехнології та біоінженерія»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sz="2000" b="1" spc="-10" dirty="0" smtClean="0">
                <a:solidFill>
                  <a:srgbClr val="169991"/>
                </a:solidFill>
                <a:latin typeface="Segoe UI"/>
                <a:cs typeface="Segoe UI"/>
              </a:rPr>
              <a:t>Керівник:</a:t>
            </a:r>
            <a:r>
              <a:rPr lang="uk-UA" sz="2400" b="1" spc="-10" dirty="0" smtClean="0">
                <a:solidFill>
                  <a:srgbClr val="169991"/>
                </a:solidFill>
                <a:latin typeface="Segoe UI"/>
                <a:cs typeface="Segoe UI"/>
              </a:rPr>
              <a:t> </a:t>
            </a:r>
            <a:r>
              <a:rPr lang="uk-UA" sz="2400" b="1" spc="-10" dirty="0" err="1" smtClean="0">
                <a:solidFill>
                  <a:srgbClr val="169991"/>
                </a:solidFill>
                <a:latin typeface="Segoe UI"/>
                <a:cs typeface="Segoe UI"/>
              </a:rPr>
              <a:t>Калюжная</a:t>
            </a:r>
            <a:r>
              <a:rPr lang="uk-UA" sz="2400" b="1" spc="-10" dirty="0" smtClean="0">
                <a:solidFill>
                  <a:srgbClr val="169991"/>
                </a:solidFill>
                <a:latin typeface="Segoe UI"/>
                <a:cs typeface="Segoe UI"/>
              </a:rPr>
              <a:t> О.С.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6479" y="1814367"/>
            <a:ext cx="5325745" cy="1186180"/>
            <a:chOff x="1016479" y="1814367"/>
            <a:chExt cx="5325745" cy="1186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479" y="1814367"/>
              <a:ext cx="5325681" cy="3546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59" y="2004059"/>
              <a:ext cx="515188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4955" y="2322575"/>
              <a:ext cx="2695194" cy="6774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9119" y="1766061"/>
            <a:ext cx="5344160" cy="102483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ctr">
              <a:lnSpc>
                <a:spcPct val="86900"/>
              </a:lnSpc>
              <a:spcBef>
                <a:spcPts val="475"/>
              </a:spcBef>
            </a:pPr>
            <a:r>
              <a:rPr lang="ru-RU" sz="2400" spc="-10" dirty="0" smtClean="0"/>
              <a:t>ЛЬОДЯНИКИ З ПРОБІОТИКОМ </a:t>
            </a:r>
            <a:r>
              <a:rPr lang="uk-UA" sz="2400" spc="-10" dirty="0" smtClean="0"/>
              <a:t>– ПЕРСПЕКТИВНИЙ ПРЕПАРАТ ДЛЯ ЗАСТОСУВАННЯ У ПЕДІАТРІЇ</a:t>
            </a:r>
            <a:endParaRPr sz="240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0483" y="854963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793" rIns="0" bIns="0" rtlCol="0">
            <a:spAutoFit/>
          </a:bodyPr>
          <a:lstStyle/>
          <a:p>
            <a:pPr marL="610235" marR="5080" indent="95885">
              <a:lnSpc>
                <a:spcPts val="2590"/>
              </a:lnSpc>
              <a:spcBef>
                <a:spcPts val="425"/>
              </a:spcBef>
            </a:pPr>
            <a:r>
              <a:rPr sz="2400" spc="-30" dirty="0"/>
              <a:t>Результати </a:t>
            </a:r>
            <a:r>
              <a:rPr sz="2400" spc="-5" dirty="0"/>
              <a:t>вивчення </a:t>
            </a:r>
            <a:r>
              <a:rPr sz="2400" dirty="0"/>
              <a:t>можливості </a:t>
            </a:r>
            <a:r>
              <a:rPr sz="2400" spc="-5" dirty="0"/>
              <a:t>сумісного </a:t>
            </a:r>
            <a:r>
              <a:rPr sz="2400" spc="-10" dirty="0"/>
              <a:t>використання </a:t>
            </a:r>
            <a:r>
              <a:rPr sz="2400" spc="-5" dirty="0"/>
              <a:t> </a:t>
            </a:r>
            <a:r>
              <a:rPr sz="2400" spc="-10" dirty="0"/>
              <a:t>пробіотичних </a:t>
            </a:r>
            <a:r>
              <a:rPr sz="2400" spc="-25" dirty="0"/>
              <a:t>культур</a:t>
            </a:r>
            <a:r>
              <a:rPr sz="2400" spc="-20" dirty="0"/>
              <a:t> </a:t>
            </a:r>
            <a:r>
              <a:rPr sz="2400" spc="-5" dirty="0"/>
              <a:t>із</a:t>
            </a:r>
            <a:r>
              <a:rPr sz="2400" dirty="0"/>
              <a:t> </a:t>
            </a:r>
            <a:r>
              <a:rPr sz="2400" spc="-10" dirty="0"/>
              <a:t>компонентами</a:t>
            </a:r>
            <a:r>
              <a:rPr sz="2400" spc="-15" dirty="0"/>
              <a:t> </a:t>
            </a:r>
            <a:r>
              <a:rPr sz="2400" spc="-10" dirty="0"/>
              <a:t>льодяникової</a:t>
            </a:r>
            <a:r>
              <a:rPr sz="2400" spc="-30" dirty="0"/>
              <a:t> </a:t>
            </a:r>
            <a:r>
              <a:rPr sz="2400" dirty="0"/>
              <a:t>маси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4700"/>
          <a:ext cx="10534650" cy="4914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7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№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Компонент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Початкова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посівна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доза,</a:t>
                      </a:r>
                      <a:endParaRPr sz="1400">
                        <a:latin typeface="Segoe UI"/>
                        <a:cs typeface="Segoe UI"/>
                      </a:endParaRPr>
                    </a:p>
                    <a:p>
                      <a:pPr marL="973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КУО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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/мл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Кількість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мікроорганізмів,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КУО/мл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4476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fermentum</a:t>
                      </a:r>
                      <a:r>
                        <a:rPr sz="1400" i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90-ТЦ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Ксиліт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(0,55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0,60)х10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3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(4,05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0,20)х10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10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Сорбіт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(7,25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0,15)х10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10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Гуміарабік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(5,65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0,15)х10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13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4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Аскорбат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натрію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(3,80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0,30)х10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14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Ферментований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рис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(4,35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0,20)х10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10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6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Контроль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(3,12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10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45046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plantarum</a:t>
                      </a:r>
                      <a:r>
                        <a:rPr sz="1400" i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8P-A3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Ксиліт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(0,75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0,20)х10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3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(1,45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0,14)х10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9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8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Сорбіт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(6,05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0,15)х10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9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9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Гуміарабік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(1,50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0,20)х10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13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Аскорбат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натрію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(1,74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0,40)х10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13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Ферментований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рис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(2,35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0,05)х10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9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Контроль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(1,76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0,10)х10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9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50493" y="6535318"/>
            <a:ext cx="5130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egoe UI"/>
                <a:cs typeface="Segoe UI"/>
              </a:rPr>
              <a:t>Примітки: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ymbol"/>
                <a:cs typeface="Symbol"/>
              </a:rPr>
              <a:t>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egoe UI"/>
                <a:cs typeface="Segoe UI"/>
              </a:rPr>
              <a:t>КУО </a:t>
            </a:r>
            <a:r>
              <a:rPr sz="1400" dirty="0">
                <a:latin typeface="Segoe UI"/>
                <a:cs typeface="Segoe UI"/>
              </a:rPr>
              <a:t>- колонієутворювальні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одиниці; </a:t>
            </a:r>
            <a:r>
              <a:rPr sz="1400" dirty="0">
                <a:latin typeface="Segoe UI"/>
                <a:cs typeface="Segoe UI"/>
              </a:rPr>
              <a:t>n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=</a:t>
            </a:r>
            <a:r>
              <a:rPr sz="1400" spc="-5" dirty="0">
                <a:latin typeface="Segoe UI"/>
                <a:cs typeface="Segoe UI"/>
              </a:rPr>
              <a:t> 5, </a:t>
            </a:r>
            <a:r>
              <a:rPr sz="1400" dirty="0">
                <a:latin typeface="Segoe UI"/>
                <a:cs typeface="Segoe UI"/>
              </a:rPr>
              <a:t>p = </a:t>
            </a:r>
            <a:r>
              <a:rPr sz="1400" spc="-5" dirty="0">
                <a:latin typeface="Segoe UI"/>
                <a:cs typeface="Segoe UI"/>
              </a:rPr>
              <a:t>95.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482" rIns="0" bIns="0" rtlCol="0">
            <a:spAutoFit/>
          </a:bodyPr>
          <a:lstStyle/>
          <a:p>
            <a:pPr marL="2562225" marR="5080" indent="-1928495">
              <a:lnSpc>
                <a:spcPts val="2590"/>
              </a:lnSpc>
              <a:spcBef>
                <a:spcPts val="425"/>
              </a:spcBef>
            </a:pPr>
            <a:r>
              <a:rPr sz="2400" spc="-5" dirty="0"/>
              <a:t>Етапи проведення визначення антимікробних властивостей </a:t>
            </a:r>
            <a:r>
              <a:rPr sz="2400" spc="-650" dirty="0"/>
              <a:t> </a:t>
            </a:r>
            <a:r>
              <a:rPr sz="2400" spc="-5" dirty="0"/>
              <a:t>метаболітів</a:t>
            </a:r>
            <a:r>
              <a:rPr sz="2400" spc="-15" dirty="0"/>
              <a:t> </a:t>
            </a:r>
            <a:r>
              <a:rPr sz="2400" spc="-10" dirty="0"/>
              <a:t>пробіотичних</a:t>
            </a:r>
            <a:r>
              <a:rPr sz="2400" spc="-15" dirty="0"/>
              <a:t> </a:t>
            </a:r>
            <a:r>
              <a:rPr sz="2400" spc="-25" dirty="0"/>
              <a:t>культур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716" y="1767839"/>
            <a:ext cx="2008632" cy="18729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959" y="1796795"/>
            <a:ext cx="1399032" cy="1886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2915" y="1813560"/>
            <a:ext cx="1431036" cy="1903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1828800"/>
            <a:ext cx="2485644" cy="1866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0200" y="1828800"/>
            <a:ext cx="2584704" cy="19187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8190" y="4202683"/>
            <a:ext cx="113671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75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egoe UI"/>
                <a:cs typeface="Segoe UI"/>
              </a:rPr>
              <a:t>А - </a:t>
            </a:r>
            <a:r>
              <a:rPr sz="1800" spc="-5" dirty="0">
                <a:latin typeface="Segoe UI"/>
                <a:cs typeface="Segoe UI"/>
              </a:rPr>
              <a:t>отримання метаболітів </a:t>
            </a:r>
            <a:r>
              <a:rPr sz="1800" spc="-10" dirty="0">
                <a:latin typeface="Segoe UI"/>
                <a:cs typeface="Segoe UI"/>
              </a:rPr>
              <a:t>пробіотичних </a:t>
            </a:r>
            <a:r>
              <a:rPr sz="1800" spc="-20" dirty="0">
                <a:latin typeface="Segoe UI"/>
                <a:cs typeface="Segoe UI"/>
              </a:rPr>
              <a:t>культур,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Б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 </a:t>
            </a:r>
            <a:r>
              <a:rPr sz="1800" spc="-5" dirty="0">
                <a:latin typeface="Segoe UI"/>
                <a:cs typeface="Segoe UI"/>
              </a:rPr>
              <a:t>додавання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метаболітів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у </a:t>
            </a:r>
            <a:r>
              <a:rPr sz="1800" spc="-5" dirty="0">
                <a:latin typeface="Segoe UI"/>
                <a:cs typeface="Segoe UI"/>
              </a:rPr>
              <a:t>лунки,</a:t>
            </a:r>
            <a:endParaRPr sz="1800">
              <a:latin typeface="Segoe UI"/>
              <a:cs typeface="Segoe UI"/>
            </a:endParaRPr>
          </a:p>
          <a:p>
            <a:pPr marL="12700" marR="8255" indent="457200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В</a:t>
            </a:r>
            <a:r>
              <a:rPr sz="1800" spc="39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4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вплив</a:t>
            </a:r>
            <a:r>
              <a:rPr sz="1800" spc="38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метаболітів</a:t>
            </a:r>
            <a:r>
              <a:rPr sz="1800" spc="39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37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пробіотичні</a:t>
            </a:r>
            <a:r>
              <a:rPr sz="1800" spc="39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культури</a:t>
            </a:r>
            <a:r>
              <a:rPr sz="1800" spc="39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(відсутність</a:t>
            </a:r>
            <a:r>
              <a:rPr sz="1800" spc="40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зон</a:t>
            </a:r>
            <a:r>
              <a:rPr sz="1800" spc="39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затримки</a:t>
            </a:r>
            <a:r>
              <a:rPr sz="1800" spc="400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росту</a:t>
            </a:r>
            <a:r>
              <a:rPr sz="1800" spc="4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показує</a:t>
            </a:r>
            <a:r>
              <a:rPr sz="1800" spc="39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відсутність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антимікробного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впливу</a:t>
            </a:r>
            <a:r>
              <a:rPr sz="1800" dirty="0">
                <a:latin typeface="Segoe UI"/>
                <a:cs typeface="Segoe UI"/>
              </a:rPr>
              <a:t> на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представників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нормофлори)</a:t>
            </a:r>
            <a:endParaRPr sz="18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tabLst>
                <a:tab pos="796290" algn="l"/>
                <a:tab pos="1105535" algn="l"/>
                <a:tab pos="1951355" algn="l"/>
                <a:tab pos="3370579" algn="l"/>
                <a:tab pos="3835400" algn="l"/>
                <a:tab pos="5470525" algn="l"/>
                <a:tab pos="6744970" algn="l"/>
                <a:tab pos="7329805" algn="l"/>
                <a:tab pos="8534400" algn="l"/>
                <a:tab pos="9335770" algn="l"/>
                <a:tab pos="10367645" algn="l"/>
              </a:tabLst>
            </a:pPr>
            <a:r>
              <a:rPr sz="1800" dirty="0">
                <a:latin typeface="Segoe UI"/>
                <a:cs typeface="Segoe UI"/>
              </a:rPr>
              <a:t>Г	-	</a:t>
            </a:r>
            <a:r>
              <a:rPr sz="1800" spc="-5" dirty="0">
                <a:latin typeface="Segoe UI"/>
                <a:cs typeface="Segoe UI"/>
              </a:rPr>
              <a:t>вплив	метаболітів	на	</a:t>
            </a:r>
            <a:r>
              <a:rPr sz="1800" spc="-15" dirty="0">
                <a:latin typeface="Segoe UI"/>
                <a:cs typeface="Segoe UI"/>
              </a:rPr>
              <a:t>тест-культури	</a:t>
            </a:r>
            <a:r>
              <a:rPr sz="1800" spc="-5" dirty="0">
                <a:latin typeface="Segoe UI"/>
                <a:cs typeface="Segoe UI"/>
              </a:rPr>
              <a:t>(наявність	</a:t>
            </a:r>
            <a:r>
              <a:rPr sz="1800" dirty="0">
                <a:latin typeface="Segoe UI"/>
                <a:cs typeface="Segoe UI"/>
              </a:rPr>
              <a:t>зон	</a:t>
            </a:r>
            <a:r>
              <a:rPr sz="1800" spc="-5" dirty="0">
                <a:latin typeface="Segoe UI"/>
                <a:cs typeface="Segoe UI"/>
              </a:rPr>
              <a:t>затримки	</a:t>
            </a:r>
            <a:r>
              <a:rPr sz="1800" spc="5" dirty="0">
                <a:latin typeface="Segoe UI"/>
                <a:cs typeface="Segoe UI"/>
              </a:rPr>
              <a:t>росту	</a:t>
            </a:r>
            <a:r>
              <a:rPr sz="1800" spc="-5" dirty="0">
                <a:latin typeface="Segoe UI"/>
                <a:cs typeface="Segoe UI"/>
              </a:rPr>
              <a:t>показує	наявність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Segoe UI"/>
                <a:cs typeface="Segoe UI"/>
              </a:rPr>
              <a:t>антимікробного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впливу </a:t>
            </a:r>
            <a:r>
              <a:rPr sz="1800" dirty="0">
                <a:latin typeface="Segoe UI"/>
                <a:cs typeface="Segoe UI"/>
              </a:rPr>
              <a:t>на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представників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нормофлори)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482" rIns="0" bIns="0" rtlCol="0">
            <a:spAutoFit/>
          </a:bodyPr>
          <a:lstStyle/>
          <a:p>
            <a:pPr marL="3477895" marR="5080" indent="-3204210">
              <a:lnSpc>
                <a:spcPts val="2590"/>
              </a:lnSpc>
              <a:spcBef>
                <a:spcPts val="425"/>
              </a:spcBef>
            </a:pPr>
            <a:r>
              <a:rPr sz="2400" spc="-30" dirty="0"/>
              <a:t>Результати </a:t>
            </a:r>
            <a:r>
              <a:rPr sz="2400" spc="-5" dirty="0"/>
              <a:t>визначення антимікробних властивостей метаболітів </a:t>
            </a:r>
            <a:r>
              <a:rPr sz="2400" spc="-650" dirty="0"/>
              <a:t> </a:t>
            </a:r>
            <a:r>
              <a:rPr sz="2400" spc="-10" dirty="0"/>
              <a:t>пробіотичних</a:t>
            </a:r>
            <a:r>
              <a:rPr sz="2400" spc="-20" dirty="0"/>
              <a:t> </a:t>
            </a:r>
            <a:r>
              <a:rPr sz="2400" spc="-25" dirty="0"/>
              <a:t>культур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54607"/>
          <a:ext cx="10515600" cy="4716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19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№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Segoe UI"/>
                          <a:cs typeface="Segoe UI"/>
                        </a:rPr>
                        <a:t>Тест-культури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Зона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затримки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зростання,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мм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Метаболіти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fermentum</a:t>
                      </a:r>
                      <a:r>
                        <a:rPr sz="1400" i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90-ТЦ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C.</a:t>
                      </a:r>
                      <a:r>
                        <a:rPr sz="1400" i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albicans</a:t>
                      </a:r>
                      <a:r>
                        <a:rPr sz="1400" i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ATCC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10231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18,0±0,5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S.</a:t>
                      </a:r>
                      <a:r>
                        <a:rPr sz="1400" i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aureus</a:t>
                      </a:r>
                      <a:r>
                        <a:rPr sz="1400" i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АТСС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6538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18,5±0,5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E.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coli</a:t>
                      </a:r>
                      <a:r>
                        <a:rPr sz="1400" i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АТСС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8739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11,0±0,6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4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pc="-210" dirty="0">
                          <a:latin typeface="Segoe UI"/>
                          <a:cs typeface="Segoe UI"/>
                        </a:rPr>
                        <a:t>P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.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 a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er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u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g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ino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s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a</a:t>
                      </a:r>
                      <a:r>
                        <a:rPr sz="1400" i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5" dirty="0">
                          <a:latin typeface="Segoe UI"/>
                          <a:cs typeface="Segoe UI"/>
                        </a:rPr>
                        <a:t>A</a:t>
                      </a:r>
                      <a:r>
                        <a:rPr sz="1400" spc="-65" dirty="0">
                          <a:latin typeface="Segoe UI"/>
                          <a:cs typeface="Segoe UI"/>
                        </a:rPr>
                        <a:t>T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C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C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9027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17,6±0,5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fermentum</a:t>
                      </a:r>
                      <a:r>
                        <a:rPr sz="1400" i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90-ТЦ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-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6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plantarum</a:t>
                      </a:r>
                      <a:r>
                        <a:rPr sz="1400" i="1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8P-A3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-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Метаболіти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plantarum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8P-A3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C.</a:t>
                      </a:r>
                      <a:r>
                        <a:rPr sz="1400" i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albicans</a:t>
                      </a:r>
                      <a:r>
                        <a:rPr sz="1400" i="1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ATCC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10231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15,0±0,5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8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S.</a:t>
                      </a:r>
                      <a:r>
                        <a:rPr sz="1400" i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aureus</a:t>
                      </a:r>
                      <a:r>
                        <a:rPr sz="1400" i="1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АТСС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6538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19,1±0,5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9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spc="-5" dirty="0">
                          <a:latin typeface="Segoe UI"/>
                          <a:cs typeface="Segoe UI"/>
                        </a:rPr>
                        <a:t>E.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coli</a:t>
                      </a:r>
                      <a:r>
                        <a:rPr sz="1400" i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5" dirty="0">
                          <a:latin typeface="Segoe UI"/>
                          <a:cs typeface="Segoe UI"/>
                        </a:rPr>
                        <a:t>АТСС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8739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17,0±0,7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spc="-210" dirty="0">
                          <a:latin typeface="Segoe UI"/>
                          <a:cs typeface="Segoe UI"/>
                        </a:rPr>
                        <a:t>P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.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a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er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u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g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ino</a:t>
                      </a:r>
                      <a:r>
                        <a:rPr sz="1400" i="1" spc="-10" dirty="0">
                          <a:latin typeface="Segoe UI"/>
                          <a:cs typeface="Segoe UI"/>
                        </a:rPr>
                        <a:t>s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a</a:t>
                      </a:r>
                      <a:r>
                        <a:rPr sz="1400" i="1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5" dirty="0">
                          <a:latin typeface="Segoe UI"/>
                          <a:cs typeface="Segoe UI"/>
                        </a:rPr>
                        <a:t>A</a:t>
                      </a:r>
                      <a:r>
                        <a:rPr sz="1400" spc="-65" dirty="0">
                          <a:latin typeface="Segoe UI"/>
                          <a:cs typeface="Segoe UI"/>
                        </a:rPr>
                        <a:t>T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C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C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9027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19,6±0,5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dirty="0">
                          <a:latin typeface="Segoe UI"/>
                          <a:cs typeface="Segoe UI"/>
                        </a:rPr>
                        <a:t>fermentum</a:t>
                      </a:r>
                      <a:r>
                        <a:rPr sz="1400" i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90-ТЦ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-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12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i="1" dirty="0">
                          <a:latin typeface="Segoe UI"/>
                          <a:cs typeface="Segoe UI"/>
                        </a:rPr>
                        <a:t>L.</a:t>
                      </a:r>
                      <a:r>
                        <a:rPr sz="1400" i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i="1" spc="-5" dirty="0">
                          <a:latin typeface="Segoe UI"/>
                          <a:cs typeface="Segoe UI"/>
                        </a:rPr>
                        <a:t>plantarum</a:t>
                      </a:r>
                      <a:r>
                        <a:rPr sz="1400" i="1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8P-A3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-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11479" y="6354876"/>
            <a:ext cx="2150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Примітка: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= 5,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-10" dirty="0">
                <a:latin typeface="Segoe UI"/>
                <a:cs typeface="Segoe UI"/>
              </a:rPr>
              <a:t> 95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098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latin typeface="Calibri Light"/>
                <a:cs typeface="Calibri Light"/>
              </a:rPr>
              <a:t>Склад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льодяників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736" y="1570101"/>
            <a:ext cx="8161020" cy="48698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340995" indent="-22860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5" dirty="0">
                <a:latin typeface="Calibri"/>
                <a:cs typeface="Calibri"/>
              </a:rPr>
              <a:t>теоретичними дослідженнями та власними </a:t>
            </a:r>
            <a:r>
              <a:rPr sz="2400" spc="-10" dirty="0">
                <a:latin typeface="Calibri"/>
                <a:cs typeface="Calibri"/>
              </a:rPr>
              <a:t>попередніми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дослідженнями </a:t>
            </a:r>
            <a:r>
              <a:rPr sz="2400" dirty="0">
                <a:latin typeface="Calibri"/>
                <a:cs typeface="Calibri"/>
              </a:rPr>
              <a:t>нами </a:t>
            </a:r>
            <a:r>
              <a:rPr sz="2400" spc="-25" dirty="0">
                <a:latin typeface="Calibri"/>
                <a:cs typeface="Calibri"/>
              </a:rPr>
              <a:t>було </a:t>
            </a:r>
            <a:r>
              <a:rPr sz="2400" spc="-5" dirty="0">
                <a:latin typeface="Calibri"/>
                <a:cs typeface="Calibri"/>
              </a:rPr>
              <a:t>запропоновано </a:t>
            </a:r>
            <a:r>
              <a:rPr sz="2400" dirty="0">
                <a:latin typeface="Calibri"/>
                <a:cs typeface="Calibri"/>
              </a:rPr>
              <a:t>два </a:t>
            </a:r>
            <a:r>
              <a:rPr sz="2400" spc="-5" dirty="0">
                <a:latin typeface="Calibri"/>
                <a:cs typeface="Calibri"/>
              </a:rPr>
              <a:t>склади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льодяників:</a:t>
            </a:r>
            <a:endParaRPr sz="2400">
              <a:latin typeface="Calibri"/>
              <a:cs typeface="Calibri"/>
            </a:endParaRPr>
          </a:p>
          <a:p>
            <a:pPr marL="241300" marR="852805" indent="-228600">
              <a:lnSpc>
                <a:spcPts val="2300"/>
              </a:lnSpc>
              <a:spcBef>
                <a:spcPts val="980"/>
              </a:spcBef>
              <a:buFont typeface="Verdana"/>
              <a:buChar char="•"/>
              <a:tabLst>
                <a:tab pos="3098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На основі </a:t>
            </a:r>
            <a:r>
              <a:rPr sz="2400" dirty="0">
                <a:latin typeface="Calibri"/>
                <a:cs typeface="Calibri"/>
              </a:rPr>
              <a:t>живих </a:t>
            </a:r>
            <a:r>
              <a:rPr sz="2400" spc="-5" dirty="0">
                <a:latin typeface="Calibri"/>
                <a:cs typeface="Calibri"/>
              </a:rPr>
              <a:t>пробіотичних </a:t>
            </a:r>
            <a:r>
              <a:rPr sz="2400" spc="-30" dirty="0">
                <a:latin typeface="Calibri"/>
                <a:cs typeface="Calibri"/>
              </a:rPr>
              <a:t>культур </a:t>
            </a:r>
            <a:r>
              <a:rPr sz="2400" spc="-5" dirty="0">
                <a:latin typeface="Calibri"/>
                <a:cs typeface="Calibri"/>
              </a:rPr>
              <a:t>(ліофілізованої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біомаси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L.</a:t>
            </a:r>
            <a:r>
              <a:rPr sz="2400" i="1" spc="-10" dirty="0">
                <a:latin typeface="Calibri"/>
                <a:cs typeface="Calibri"/>
              </a:rPr>
              <a:t> fermentum </a:t>
            </a:r>
            <a:r>
              <a:rPr sz="2400" spc="-5" dirty="0">
                <a:latin typeface="Calibri"/>
                <a:cs typeface="Calibri"/>
              </a:rPr>
              <a:t>90-ТЦ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L. </a:t>
            </a:r>
            <a:r>
              <a:rPr sz="2400" i="1" spc="-10" dirty="0">
                <a:latin typeface="Calibri"/>
                <a:cs typeface="Calibri"/>
              </a:rPr>
              <a:t>plantarum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8P-A3 </a:t>
            </a:r>
            <a:r>
              <a:rPr sz="2400" dirty="0"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  <a:p>
            <a:pPr marL="241300" marR="1597025">
              <a:lnSpc>
                <a:spcPct val="80000"/>
              </a:lnSpc>
              <a:spcBef>
                <a:spcPts val="25"/>
              </a:spcBef>
            </a:pPr>
            <a:r>
              <a:rPr sz="2400" dirty="0">
                <a:latin typeface="Calibri"/>
                <a:cs typeface="Calibri"/>
              </a:rPr>
              <a:t>співвідношенні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загальною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кількістю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бактерій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1х1010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КУО/мл)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90"/>
              </a:lnSpc>
              <a:spcBef>
                <a:spcPts val="434"/>
              </a:spcBef>
              <a:buFont typeface="Verdana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На основі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їх</a:t>
            </a:r>
            <a:r>
              <a:rPr sz="2400" spc="-10" dirty="0">
                <a:latin typeface="Calibri"/>
                <a:cs typeface="Calibri"/>
              </a:rPr>
              <a:t> метаболітів </a:t>
            </a:r>
            <a:r>
              <a:rPr sz="2400" spc="-5" dirty="0">
                <a:latin typeface="Calibri"/>
                <a:cs typeface="Calibri"/>
              </a:rPr>
              <a:t>(розчин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метаболітів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L.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fermentum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90-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ТЦ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L.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plantarum </a:t>
            </a:r>
            <a:r>
              <a:rPr sz="2400" spc="-5" dirty="0">
                <a:latin typeface="Calibri"/>
                <a:cs typeface="Calibri"/>
              </a:rPr>
              <a:t>8P-A3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співвідношенні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1:1).</a:t>
            </a:r>
            <a:endParaRPr sz="2400">
              <a:latin typeface="Calibri"/>
              <a:cs typeface="Calibri"/>
            </a:endParaRPr>
          </a:p>
          <a:p>
            <a:pPr marL="241300" marR="573405" indent="-228600">
              <a:lnSpc>
                <a:spcPts val="2300"/>
              </a:lnSpc>
              <a:spcBef>
                <a:spcPts val="980"/>
              </a:spcBef>
              <a:buFont typeface="Verdana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Компоненти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льодяників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обирали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показниками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якості,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запропонованими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нами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стандартизації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препарату: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органолептичні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властивості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(зовнішній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вигляд,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смак,</a:t>
            </a:r>
            <a:endParaRPr sz="2400">
              <a:latin typeface="Calibri"/>
              <a:cs typeface="Calibri"/>
            </a:endParaRPr>
          </a:p>
          <a:p>
            <a:pPr marL="241300" marR="117475">
              <a:lnSpc>
                <a:spcPts val="2300"/>
              </a:lnSpc>
              <a:spcBef>
                <a:spcPts val="15"/>
              </a:spcBef>
            </a:pPr>
            <a:r>
              <a:rPr sz="2400" dirty="0">
                <a:latin typeface="Calibri"/>
                <a:cs typeface="Calibri"/>
              </a:rPr>
              <a:t>клейкість); </a:t>
            </a:r>
            <a:r>
              <a:rPr sz="2400" spc="-10" dirty="0">
                <a:latin typeface="Calibri"/>
                <a:cs typeface="Calibri"/>
              </a:rPr>
              <a:t>середня </a:t>
            </a:r>
            <a:r>
              <a:rPr sz="2400" spc="-5" dirty="0">
                <a:latin typeface="Calibri"/>
                <a:cs typeface="Calibri"/>
              </a:rPr>
              <a:t>маса </a:t>
            </a:r>
            <a:r>
              <a:rPr sz="2400" dirty="0">
                <a:latin typeface="Calibri"/>
                <a:cs typeface="Calibri"/>
              </a:rPr>
              <a:t>і відхилення від неї; </a:t>
            </a:r>
            <a:r>
              <a:rPr sz="2400" spc="-10" dirty="0">
                <a:latin typeface="Calibri"/>
                <a:cs typeface="Calibri"/>
              </a:rPr>
              <a:t>вологість; </a:t>
            </a:r>
            <a:r>
              <a:rPr sz="2400" spc="-5" dirty="0">
                <a:latin typeface="Calibri"/>
                <a:cs typeface="Calibri"/>
              </a:rPr>
              <a:t> розпадаємість; відсутність сторонньої </a:t>
            </a:r>
            <a:r>
              <a:rPr sz="2400" spc="-10" dirty="0">
                <a:latin typeface="Calibri"/>
                <a:cs typeface="Calibri"/>
              </a:rPr>
              <a:t>мікрофлори; </a:t>
            </a:r>
            <a:r>
              <a:rPr sz="2400" spc="-5" dirty="0">
                <a:latin typeface="Calibri"/>
                <a:cs typeface="Calibri"/>
              </a:rPr>
              <a:t>кількість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життєздатних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лактобактерій.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328" y="3970020"/>
            <a:ext cx="1965960" cy="26228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2328" y="1290827"/>
            <a:ext cx="1965960" cy="2622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78970" cy="6858000"/>
            <a:chOff x="0" y="0"/>
            <a:chExt cx="120789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690" y="2860547"/>
              <a:ext cx="5906229" cy="3997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94119" cy="41757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78475">
              <a:lnSpc>
                <a:spcPts val="3190"/>
              </a:lnSpc>
              <a:spcBef>
                <a:spcPts val="95"/>
              </a:spcBef>
            </a:pPr>
            <a:r>
              <a:rPr spc="-25" dirty="0"/>
              <a:t>Технологічна</a:t>
            </a:r>
            <a:r>
              <a:rPr spc="-15" dirty="0"/>
              <a:t> </a:t>
            </a:r>
            <a:r>
              <a:rPr spc="-10" dirty="0"/>
              <a:t>схема</a:t>
            </a:r>
          </a:p>
          <a:p>
            <a:pPr marL="5578475" marR="5080">
              <a:lnSpc>
                <a:spcPts val="3020"/>
              </a:lnSpc>
              <a:spcBef>
                <a:spcPts val="215"/>
              </a:spcBef>
            </a:pPr>
            <a:r>
              <a:rPr spc="-5" dirty="0"/>
              <a:t>виробництва</a:t>
            </a:r>
            <a:r>
              <a:rPr spc="15" dirty="0"/>
              <a:t> </a:t>
            </a:r>
            <a:r>
              <a:rPr spc="-10" dirty="0"/>
              <a:t>льодяників</a:t>
            </a:r>
            <a:r>
              <a:rPr spc="10" dirty="0"/>
              <a:t> </a:t>
            </a:r>
            <a:r>
              <a:rPr spc="-5" dirty="0"/>
              <a:t>з </a:t>
            </a:r>
            <a:r>
              <a:rPr spc="-760" dirty="0"/>
              <a:t> </a:t>
            </a:r>
            <a:r>
              <a:rPr spc="-15" dirty="0"/>
              <a:t>пробіотиком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642" y="4497146"/>
            <a:ext cx="544766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Стандартизацію</a:t>
            </a:r>
            <a:r>
              <a:rPr sz="1600" spc="-5" dirty="0">
                <a:latin typeface="Segoe UI"/>
                <a:cs typeface="Segoe UI"/>
              </a:rPr>
              <a:t> розроблених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льодяників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проводили</a:t>
            </a:r>
            <a:r>
              <a:rPr sz="1600" spc="-5" dirty="0">
                <a:latin typeface="Segoe UI"/>
                <a:cs typeface="Segoe UI"/>
              </a:rPr>
              <a:t> за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такими показниками </a:t>
            </a:r>
            <a:r>
              <a:rPr sz="1600" spc="-10" dirty="0">
                <a:latin typeface="Segoe UI"/>
                <a:cs typeface="Segoe UI"/>
              </a:rPr>
              <a:t>якості: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органолептичні </a:t>
            </a:r>
            <a:r>
              <a:rPr sz="1600" spc="-5" dirty="0">
                <a:latin typeface="Segoe UI"/>
                <a:cs typeface="Segoe UI"/>
              </a:rPr>
              <a:t>властивості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(зовнішній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вигляд,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смак,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клейкість);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середня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маса</a:t>
            </a:r>
            <a:r>
              <a:rPr sz="1600" spc="-5" dirty="0">
                <a:latin typeface="Segoe UI"/>
                <a:cs typeface="Segoe UI"/>
              </a:rPr>
              <a:t> і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відхилення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від</a:t>
            </a:r>
            <a:r>
              <a:rPr sz="1600" spc="-5" dirty="0">
                <a:latin typeface="Segoe UI"/>
                <a:cs typeface="Segoe UI"/>
              </a:rPr>
              <a:t> неї;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однорідність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вмісту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(за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кількістю </a:t>
            </a:r>
            <a:r>
              <a:rPr sz="1600" spc="-5" dirty="0">
                <a:latin typeface="Segoe UI"/>
                <a:cs typeface="Segoe UI"/>
              </a:rPr>
              <a:t> життєздатних </a:t>
            </a:r>
            <a:r>
              <a:rPr sz="1600" spc="-10" dirty="0">
                <a:latin typeface="Segoe UI"/>
                <a:cs typeface="Segoe UI"/>
              </a:rPr>
              <a:t>бактерій) </a:t>
            </a:r>
            <a:r>
              <a:rPr sz="1600" spc="-5" dirty="0">
                <a:latin typeface="Segoe UI"/>
                <a:cs typeface="Segoe UI"/>
              </a:rPr>
              <a:t>та </a:t>
            </a:r>
            <a:r>
              <a:rPr sz="1600" spc="-10" dirty="0">
                <a:latin typeface="Segoe UI"/>
                <a:cs typeface="Segoe UI"/>
              </a:rPr>
              <a:t>маси; розчинення; </a:t>
            </a:r>
            <a:r>
              <a:rPr sz="1600" spc="-5" dirty="0">
                <a:latin typeface="Segoe UI"/>
                <a:cs typeface="Segoe UI"/>
              </a:rPr>
              <a:t>відсутність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сторонньої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мікрофлори;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кількість</a:t>
            </a:r>
            <a:r>
              <a:rPr sz="1600" spc="-5" dirty="0">
                <a:latin typeface="Segoe UI"/>
                <a:cs typeface="Segoe UI"/>
              </a:rPr>
              <a:t> життєздатних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лактобактерій.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983" rIns="0" bIns="0" rtlCol="0">
            <a:spAutoFit/>
          </a:bodyPr>
          <a:lstStyle/>
          <a:p>
            <a:pPr marL="4140835" marR="5080" indent="-4141470">
              <a:lnSpc>
                <a:spcPts val="3020"/>
              </a:lnSpc>
              <a:spcBef>
                <a:spcPts val="480"/>
              </a:spcBef>
            </a:pPr>
            <a:r>
              <a:rPr spc="-10" dirty="0"/>
              <a:t>Визначення</a:t>
            </a:r>
            <a:r>
              <a:rPr spc="35" dirty="0"/>
              <a:t> </a:t>
            </a:r>
            <a:r>
              <a:rPr spc="-10" dirty="0"/>
              <a:t>деяких</a:t>
            </a:r>
            <a:r>
              <a:rPr spc="35" dirty="0"/>
              <a:t> </a:t>
            </a:r>
            <a:r>
              <a:rPr spc="-5" dirty="0"/>
              <a:t>показників</a:t>
            </a:r>
            <a:r>
              <a:rPr spc="55" dirty="0"/>
              <a:t> </a:t>
            </a:r>
            <a:r>
              <a:rPr spc="-10" dirty="0"/>
              <a:t>ефективності</a:t>
            </a:r>
            <a:r>
              <a:rPr spc="45" dirty="0"/>
              <a:t> </a:t>
            </a:r>
            <a:r>
              <a:rPr spc="-10" dirty="0"/>
              <a:t>розроблених </a:t>
            </a:r>
            <a:r>
              <a:rPr spc="-760" dirty="0"/>
              <a:t> </a:t>
            </a:r>
            <a:r>
              <a:rPr spc="-10" dirty="0"/>
              <a:t>льодяників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128" y="1561500"/>
            <a:ext cx="10438130" cy="79629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b="1" dirty="0">
                <a:latin typeface="Segoe UI"/>
                <a:cs typeface="Segoe UI"/>
              </a:rPr>
              <a:t>Кількість </a:t>
            </a:r>
            <a:r>
              <a:rPr sz="1800" b="1" spc="-5" dirty="0">
                <a:latin typeface="Segoe UI"/>
                <a:cs typeface="Segoe UI"/>
              </a:rPr>
              <a:t>життєздатних</a:t>
            </a:r>
            <a:r>
              <a:rPr sz="1800" b="1" spc="-3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клітин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у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розроблених</a:t>
            </a:r>
            <a:r>
              <a:rPr sz="1800" b="1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льодяниках</a:t>
            </a:r>
            <a:r>
              <a:rPr sz="1800" b="1" dirty="0">
                <a:latin typeface="Segoe UI"/>
                <a:cs typeface="Segoe UI"/>
              </a:rPr>
              <a:t> (склад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1)</a:t>
            </a:r>
            <a:endParaRPr sz="1800">
              <a:latin typeface="Segoe UI"/>
              <a:cs typeface="Segoe UI"/>
            </a:endParaRPr>
          </a:p>
          <a:p>
            <a:pPr marL="6624320">
              <a:lnSpc>
                <a:spcPct val="100000"/>
              </a:lnSpc>
              <a:spcBef>
                <a:spcPts val="980"/>
              </a:spcBef>
            </a:pPr>
            <a:r>
              <a:rPr sz="1400" spc="-5" dirty="0">
                <a:latin typeface="Segoe UI"/>
                <a:cs typeface="Segoe UI"/>
              </a:rPr>
              <a:t>Антимікробні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властивості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льодяників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(склад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2)</a:t>
            </a:r>
            <a:endParaRPr sz="1400"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9287" y="2338451"/>
          <a:ext cx="11280775" cy="255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52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1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5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№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9900" marR="233045" indent="-9334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Назва </a:t>
                      </a:r>
                      <a:r>
                        <a:rPr sz="1400" spc="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з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р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азку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39090" marR="99695" indent="-2317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Початкова</a:t>
                      </a:r>
                      <a:r>
                        <a:rPr sz="1400" spc="-8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доза </a:t>
                      </a:r>
                      <a:r>
                        <a:rPr sz="1400" spc="-3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м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і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кр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оор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г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ан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із  мів,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КУО/мл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63245" marR="327025" indent="-1174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Загальна кількість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мікроорганізмів</a:t>
                      </a:r>
                      <a:r>
                        <a:rPr sz="1400" spc="-8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у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льодяниках,</a:t>
                      </a:r>
                      <a:r>
                        <a:rPr sz="1400" spc="-7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КУО/мл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Тест-культури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Зона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затримки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росту,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мм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C.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albicans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15,0±0,7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95">
                <a:tc row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20040" marR="239395" indent="-2286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Л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ьо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дя</a:t>
                      </a:r>
                      <a:r>
                        <a:rPr sz="1400" spc="5" dirty="0">
                          <a:latin typeface="Segoe UI"/>
                          <a:cs typeface="Segoe UI"/>
                        </a:rPr>
                        <a:t>н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ики  </a:t>
                      </a:r>
                      <a:r>
                        <a:rPr sz="1400" spc="5" dirty="0">
                          <a:latin typeface="Segoe UI"/>
                          <a:cs typeface="Segoe UI"/>
                        </a:rPr>
                        <a:t>склад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1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1х10</a:t>
                      </a:r>
                      <a:r>
                        <a:rPr sz="1350" baseline="24691" dirty="0">
                          <a:latin typeface="Segoe UI"/>
                          <a:cs typeface="Segoe UI"/>
                        </a:rPr>
                        <a:t>10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6745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Segoe UI"/>
                          <a:cs typeface="Segoe UI"/>
                        </a:rPr>
                        <a:t>(6,50</a:t>
                      </a:r>
                      <a:r>
                        <a:rPr sz="14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0,1)х10</a:t>
                      </a:r>
                      <a:r>
                        <a:rPr sz="1350" spc="-7" baseline="24691" dirty="0">
                          <a:latin typeface="Segoe UI"/>
                          <a:cs typeface="Segoe UI"/>
                        </a:rPr>
                        <a:t>9</a:t>
                      </a:r>
                      <a:endParaRPr sz="1350" baseline="24691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sz="14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aureus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14,5±0,5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E.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coli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9,0±0,6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spc="-19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ae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uginosa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14,6±0,5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 gridSpan="4">
                  <a:txBody>
                    <a:bodyPr/>
                    <a:lstStyle/>
                    <a:p>
                      <a:pPr marL="219710" marR="7620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Примітка:</a:t>
                      </a:r>
                      <a:r>
                        <a:rPr sz="14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n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=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 5,</a:t>
                      </a:r>
                      <a:r>
                        <a:rPr sz="14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p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=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latin typeface="Segoe UI"/>
                          <a:cs typeface="Segoe UI"/>
                        </a:rPr>
                        <a:t>95.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3619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924803" y="5074666"/>
            <a:ext cx="1927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egoe UI"/>
                <a:cs typeface="Segoe UI"/>
              </a:rPr>
              <a:t>Примітка: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n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=</a:t>
            </a:r>
            <a:r>
              <a:rPr sz="1400" spc="-5" dirty="0">
                <a:latin typeface="Segoe UI"/>
                <a:cs typeface="Segoe UI"/>
              </a:rPr>
              <a:t> 5,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p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=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95.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626" y="58674"/>
            <a:ext cx="1953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Висновки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065" y="824941"/>
            <a:ext cx="11018520" cy="5640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1635"/>
              </a:lnSpc>
              <a:spcBef>
                <a:spcPts val="9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1. У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роботі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розглянуто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теоретичні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питання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використання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пробіотичних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культур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лікування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інфекційно-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5" dirty="0">
                <a:latin typeface="Segoe UI"/>
                <a:cs typeface="Segoe UI"/>
              </a:rPr>
              <a:t>запальних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захворювань,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зокрема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захворювань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ротової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порожнини.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Показано,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що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лікування</a:t>
            </a:r>
            <a:r>
              <a:rPr sz="1600" spc="6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інфекційно-</a:t>
            </a:r>
            <a:endParaRPr sz="1600">
              <a:latin typeface="Segoe UI"/>
              <a:cs typeface="Segoe UI"/>
            </a:endParaRPr>
          </a:p>
          <a:p>
            <a:pPr marL="241300" marR="345440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Segoe UI"/>
                <a:cs typeface="Segoe UI"/>
              </a:rPr>
              <a:t>запальних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захворювань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ротової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порожнини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дітей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є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проблемою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як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медичного,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так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психологічного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характеру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(остання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пов’язана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із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необхідністю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застосовувати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препарати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приємні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дітей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 </a:t>
            </a:r>
            <a:r>
              <a:rPr sz="1600" spc="-20" dirty="0">
                <a:latin typeface="Segoe UI"/>
                <a:cs typeface="Segoe UI"/>
              </a:rPr>
              <a:t>вигляд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смак).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2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2.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Проведено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теоретичний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аналіз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існуючих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ринку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пробіотичних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препаратів,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що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застосовуються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лікуванні</a:t>
            </a:r>
            <a:endParaRPr sz="1600">
              <a:latin typeface="Segoe UI"/>
              <a:cs typeface="Segoe UI"/>
            </a:endParaRPr>
          </a:p>
          <a:p>
            <a:pPr marL="241300" marR="211454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Segoe UI"/>
                <a:cs typeface="Segoe UI"/>
              </a:rPr>
              <a:t>ЛОР-захворювань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після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аналізу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можливих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компонентів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технологій,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обрано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склад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технологію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отримання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орального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пробіотичного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засобу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формі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льодяника,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який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буде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перспективним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 </a:t>
            </a:r>
            <a:r>
              <a:rPr sz="1600" spc="-10" dirty="0">
                <a:latin typeface="Segoe UI"/>
                <a:cs typeface="Segoe UI"/>
              </a:rPr>
              <a:t>застосування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педіатрії.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3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3.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Дослідження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властивостей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пробіотичних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штамів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L.</a:t>
            </a:r>
            <a:r>
              <a:rPr sz="1600" i="1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fermentum</a:t>
            </a:r>
            <a:r>
              <a:rPr sz="1600" i="1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90-ТЦ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L.</a:t>
            </a:r>
            <a:r>
              <a:rPr sz="1600" i="1" spc="5" dirty="0">
                <a:latin typeface="Segoe UI"/>
                <a:cs typeface="Segoe UI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plantarum</a:t>
            </a:r>
            <a:r>
              <a:rPr sz="1600" i="1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8P-A3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показали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0" dirty="0">
                <a:latin typeface="Segoe UI"/>
                <a:cs typeface="Segoe UI"/>
              </a:rPr>
              <a:t>перспективність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їхнього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застосування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оральному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пробіотичному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засобі.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5" dirty="0">
                <a:latin typeface="Segoe UI"/>
                <a:cs typeface="Segoe UI"/>
              </a:rPr>
              <a:t>Також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якості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діючих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компонентів</a:t>
            </a:r>
            <a:endParaRPr sz="1600">
              <a:latin typeface="Segoe UI"/>
              <a:cs typeface="Segoe UI"/>
            </a:endParaRPr>
          </a:p>
          <a:p>
            <a:pPr marL="241300" marR="857885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Segoe UI"/>
                <a:cs typeface="Segoe UI"/>
              </a:rPr>
              <a:t>запропоновано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використовувати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метаболіти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даних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штамів,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які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володіють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досить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великим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антимікробним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потенціалом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до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умовно-патогенних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мікроорганізмів,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що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викликають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інфекційні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ЛОР-захворювання.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2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4.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Підібрано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компоненти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льодяникової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маси: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ксиліт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безпечний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аналог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цукру,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сорбіт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зниження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5" dirty="0">
                <a:latin typeface="Segoe UI"/>
                <a:cs typeface="Segoe UI"/>
              </a:rPr>
              <a:t>температури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плавлення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часу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необоротної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кристалізації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льодяникової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маси,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гуміарабік</a:t>
            </a:r>
            <a:r>
              <a:rPr sz="1600" spc="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</a:t>
            </a:r>
            <a:r>
              <a:rPr sz="1600" spc="-10" dirty="0">
                <a:latin typeface="Segoe UI"/>
                <a:cs typeface="Segoe UI"/>
              </a:rPr>
              <a:t>загущувач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0" dirty="0">
                <a:latin typeface="Segoe UI"/>
                <a:cs typeface="Segoe UI"/>
              </a:rPr>
              <a:t>поліпшувач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розчинення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ліофілізованої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біомаси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бактерій,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аскорбат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натрію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вітамін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протектор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 </a:t>
            </a:r>
            <a:r>
              <a:rPr sz="1600" spc="-10" dirty="0">
                <a:latin typeface="Segoe UI"/>
                <a:cs typeface="Segoe UI"/>
              </a:rPr>
              <a:t>бактерій,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0" dirty="0">
                <a:latin typeface="Segoe UI"/>
                <a:cs typeface="Segoe UI"/>
              </a:rPr>
              <a:t>гліцерин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зволожувач,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агент,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що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знижує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в’язкість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основи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має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захисний</a:t>
            </a:r>
            <a:r>
              <a:rPr sz="1600" dirty="0">
                <a:latin typeface="Segoe UI"/>
                <a:cs typeface="Segoe UI"/>
              </a:rPr>
              <a:t> 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стабілізаційний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вплив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щодо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0" dirty="0">
                <a:latin typeface="Segoe UI"/>
                <a:cs typeface="Segoe UI"/>
              </a:rPr>
              <a:t>пробіотичної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культури,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ферментований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рис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натуральний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барвник.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Всі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обрані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компоненти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є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натуральними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630"/>
              </a:lnSpc>
            </a:pPr>
            <a:r>
              <a:rPr sz="1600" spc="-5" dirty="0">
                <a:latin typeface="Segoe UI"/>
                <a:cs typeface="Segoe UI"/>
              </a:rPr>
              <a:t>за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відомостями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виробників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безпечними</a:t>
            </a:r>
            <a:r>
              <a:rPr sz="1600" dirty="0">
                <a:latin typeface="Segoe UI"/>
                <a:cs typeface="Segoe UI"/>
              </a:rPr>
              <a:t> для </a:t>
            </a:r>
            <a:r>
              <a:rPr sz="1600" spc="-5" dirty="0">
                <a:latin typeface="Segoe UI"/>
                <a:cs typeface="Segoe UI"/>
              </a:rPr>
              <a:t>застосування,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зокрема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для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дітей.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2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5.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Нашими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дослідженнями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показано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можливість</a:t>
            </a:r>
            <a:r>
              <a:rPr sz="1600" spc="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їх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сумісного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використання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разом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із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пробіотичними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культурами,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</a:t>
            </a:r>
            <a:endParaRPr sz="1600">
              <a:latin typeface="Segoe UI"/>
              <a:cs typeface="Segoe UI"/>
            </a:endParaRPr>
          </a:p>
          <a:p>
            <a:pPr marL="241300" marR="332105">
              <a:lnSpc>
                <a:spcPct val="70000"/>
              </a:lnSpc>
              <a:spcBef>
                <a:spcPts val="290"/>
              </a:spcBef>
            </a:pPr>
            <a:r>
              <a:rPr sz="1600" dirty="0">
                <a:latin typeface="Segoe UI"/>
                <a:cs typeface="Segoe UI"/>
              </a:rPr>
              <a:t>для </a:t>
            </a:r>
            <a:r>
              <a:rPr sz="1600" spc="-10" dirty="0">
                <a:latin typeface="Segoe UI"/>
                <a:cs typeface="Segoe UI"/>
              </a:rPr>
              <a:t>компонентів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гуміарабіку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аскорбату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натрію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наявні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пребіотичні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властивості,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що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дозволяє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стверджувати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гарну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 </a:t>
            </a:r>
            <a:r>
              <a:rPr sz="1600" spc="-10" dirty="0">
                <a:latin typeface="Segoe UI"/>
                <a:cs typeface="Segoe UI"/>
              </a:rPr>
              <a:t>швидку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активацію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бактерій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 потраплянні</a:t>
            </a:r>
            <a:r>
              <a:rPr sz="1600" spc="-5" dirty="0">
                <a:latin typeface="Segoe UI"/>
                <a:cs typeface="Segoe UI"/>
              </a:rPr>
              <a:t> 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ротову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порожнину.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3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6. На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основі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основних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діючих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компонентів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запропоновані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наступні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склади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оромукозного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препарату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із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5" dirty="0">
                <a:latin typeface="Segoe UI"/>
                <a:cs typeface="Segoe UI"/>
              </a:rPr>
              <a:t>пробіотиком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вигляді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льодяників: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склад,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мас.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%: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ксиліт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80,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сорбіт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4,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гуміарабік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аскорбат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натрію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1,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10" dirty="0">
                <a:latin typeface="Segoe UI"/>
                <a:cs typeface="Segoe UI"/>
              </a:rPr>
              <a:t>барвник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0,5,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ліофілізованої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біомаси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L.</a:t>
            </a:r>
            <a:r>
              <a:rPr sz="1600" i="1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fermentum</a:t>
            </a:r>
            <a:r>
              <a:rPr sz="1600" i="1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90-ТЦ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L.</a:t>
            </a:r>
            <a:r>
              <a:rPr sz="1600" i="1" dirty="0">
                <a:latin typeface="Segoe UI"/>
                <a:cs typeface="Segoe UI"/>
              </a:rPr>
              <a:t> </a:t>
            </a:r>
            <a:r>
              <a:rPr sz="1600" i="1" spc="-10" dirty="0">
                <a:latin typeface="Segoe UI"/>
                <a:cs typeface="Segoe UI"/>
              </a:rPr>
              <a:t>plantarum</a:t>
            </a:r>
            <a:r>
              <a:rPr sz="1600" i="1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8P-A3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співвідношенні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1:1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1,2,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гліцерин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345"/>
              </a:lnSpc>
            </a:pPr>
            <a:r>
              <a:rPr sz="1600" spc="-5" dirty="0">
                <a:latin typeface="Segoe UI"/>
                <a:cs typeface="Segoe UI"/>
              </a:rPr>
              <a:t>0,4,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води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очищеної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до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100;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 </a:t>
            </a:r>
            <a:r>
              <a:rPr sz="1600" dirty="0">
                <a:latin typeface="Segoe UI"/>
                <a:cs typeface="Segoe UI"/>
              </a:rPr>
              <a:t>склад,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мас.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%: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ксиліт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80,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сорбіт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4,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барвник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- 0,5,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розчин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метаболітів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1,2,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гліцерин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630"/>
              </a:lnSpc>
            </a:pP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3,5,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води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очищеної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до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100.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2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7.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Приготовлені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обраною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технологією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оральні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пробіотичні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препарати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вигляді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двох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складів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endParaRPr sz="1600">
              <a:latin typeface="Segoe UI"/>
              <a:cs typeface="Segoe UI"/>
            </a:endParaRPr>
          </a:p>
          <a:p>
            <a:pPr marL="241300" marR="1155065">
              <a:lnSpc>
                <a:spcPct val="70000"/>
              </a:lnSpc>
              <a:spcBef>
                <a:spcPts val="285"/>
              </a:spcBef>
            </a:pPr>
            <a:r>
              <a:rPr sz="1600" spc="-5" dirty="0">
                <a:latin typeface="Segoe UI"/>
                <a:cs typeface="Segoe UI"/>
              </a:rPr>
              <a:t>основі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живих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лактобактерій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на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основі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їх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метаболітів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показали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високі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органолептичні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показники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ефективність,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виживаємість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бактерій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антимікробні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властивості,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відповідно.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915" y="169925"/>
            <a:ext cx="5286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Практична</a:t>
            </a:r>
            <a:r>
              <a:rPr spc="30" dirty="0"/>
              <a:t> </a:t>
            </a:r>
            <a:r>
              <a:rPr spc="-10" dirty="0"/>
              <a:t>значимість</a:t>
            </a:r>
            <a:r>
              <a:rPr spc="30" dirty="0"/>
              <a:t> </a:t>
            </a:r>
            <a:r>
              <a:rPr spc="-15" dirty="0"/>
              <a:t>роботи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191" y="731647"/>
            <a:ext cx="10189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Окремі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результати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роботи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представлені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матеріалах,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використовуються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вивченні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дисциплін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«Основи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791" y="902335"/>
            <a:ext cx="8938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фармацевтичної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біотехнології»,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«Промислова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біотехнологія»,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«Аптечна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технологія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ліків»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91" y="1018819"/>
            <a:ext cx="5595620" cy="6203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Segoe UI"/>
                <a:cs typeface="Segoe UI"/>
              </a:rPr>
              <a:t>екстемпоральному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виробництві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умовах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аптеки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«Леда».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Перелік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публікацій: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191" y="1669161"/>
            <a:ext cx="10275570" cy="9074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67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1.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Біотехнологічні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дослідження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під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час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розробки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льодяників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пробіотиками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/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Старущенко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40" dirty="0">
                <a:latin typeface="Segoe UI"/>
                <a:cs typeface="Segoe UI"/>
              </a:rPr>
              <a:t>У.А.,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40" dirty="0">
                <a:latin typeface="Segoe UI"/>
                <a:cs typeface="Segoe UI"/>
              </a:rPr>
              <a:t>О.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Ярова,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45" dirty="0">
                <a:latin typeface="Segoe UI"/>
                <a:cs typeface="Segoe UI"/>
              </a:rPr>
              <a:t>ТЛФ,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Хохленкова,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40" dirty="0">
                <a:latin typeface="Segoe UI"/>
                <a:cs typeface="Segoe UI"/>
              </a:rPr>
              <a:t>О.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Б.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Калюжний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//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Вісник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фармації.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 №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2021.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– С.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38-43.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ISSN: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1562-7241.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0"/>
              </a:lnSpc>
              <a:spcBef>
                <a:spcPts val="42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2.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Перспективність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розробки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оральних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пробіотиків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вигляді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льодяників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/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Старущенко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40" dirty="0">
                <a:latin typeface="Segoe UI"/>
                <a:cs typeface="Segoe UI"/>
              </a:rPr>
              <a:t>У.А.,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Калюжная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О.С.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630"/>
              </a:lnSpc>
            </a:pPr>
            <a:r>
              <a:rPr sz="1600" spc="-5" dirty="0">
                <a:latin typeface="Segoe UI"/>
                <a:cs typeface="Segoe UI"/>
              </a:rPr>
              <a:t>//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Сучасні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виклики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актуальні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проблеми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науки,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освіти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та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виробництва: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міжгалузеві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диспути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збірник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791" y="2478404"/>
            <a:ext cx="9741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наукових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праць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XII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Міжнародної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науково-практичної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інтернет-конференції,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29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січня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2021.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–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С.</a:t>
            </a:r>
            <a:r>
              <a:rPr sz="1600" dirty="0">
                <a:latin typeface="Segoe UI"/>
                <a:cs typeface="Segoe UI"/>
              </a:rPr>
              <a:t> 398-</a:t>
            </a:r>
            <a:r>
              <a:rPr sz="1600" spc="-5" dirty="0">
                <a:latin typeface="Segoe UI"/>
                <a:cs typeface="Segoe UI"/>
              </a:rPr>
              <a:t> 401.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191" y="2594761"/>
            <a:ext cx="2160905" cy="6210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Segoe UI"/>
                <a:cs typeface="Segoe UI"/>
              </a:rPr>
              <a:t>ISSN: </a:t>
            </a:r>
            <a:r>
              <a:rPr sz="1600" spc="-5" dirty="0">
                <a:latin typeface="Segoe UI"/>
                <a:cs typeface="Segoe UI"/>
              </a:rPr>
              <a:t>2708-1257.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Акти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впровадження: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191" y="3245357"/>
            <a:ext cx="10110470" cy="154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1630"/>
              </a:lnSpc>
              <a:spcBef>
                <a:spcPts val="9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1.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Біотехнологічні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дослідження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при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розробці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оромукозних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засобів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пробіотиками.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2021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р.,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навчальний</a:t>
            </a:r>
            <a:endParaRPr sz="1600">
              <a:latin typeface="Segoe UI"/>
              <a:cs typeface="Segoe UI"/>
            </a:endParaRPr>
          </a:p>
          <a:p>
            <a:pPr marL="241300" marR="727075">
              <a:lnSpc>
                <a:spcPct val="70000"/>
              </a:lnSpc>
              <a:spcBef>
                <a:spcPts val="290"/>
              </a:spcBef>
            </a:pPr>
            <a:r>
              <a:rPr sz="1600" spc="-5" dirty="0">
                <a:latin typeface="Segoe UI"/>
                <a:cs typeface="Segoe UI"/>
              </a:rPr>
              <a:t>процес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кафедри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університету: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дисципліни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«Основи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фармацевтичної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біотехнології»,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«Промислова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біотехнологія»</a:t>
            </a:r>
            <a:endParaRPr sz="1600">
              <a:latin typeface="Segoe UI"/>
              <a:cs typeface="Segoe UI"/>
            </a:endParaRPr>
          </a:p>
          <a:p>
            <a:pPr marL="241300" marR="694690" indent="-228600">
              <a:lnSpc>
                <a:spcPct val="70000"/>
              </a:lnSpc>
              <a:spcBef>
                <a:spcPts val="995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2.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Розробка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складу та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технології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льдяників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пробіотиками.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2021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р.,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в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навчальний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процес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кафедри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університету: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дисципліни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«Аптечна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технологія </a:t>
            </a:r>
            <a:r>
              <a:rPr sz="1600" spc="-10" dirty="0">
                <a:latin typeface="Segoe UI"/>
                <a:cs typeface="Segoe UI"/>
              </a:rPr>
              <a:t>ліків»;</a:t>
            </a:r>
            <a:endParaRPr sz="1600">
              <a:latin typeface="Segoe UI"/>
              <a:cs typeface="Segoe UI"/>
            </a:endParaRPr>
          </a:p>
          <a:p>
            <a:pPr marL="241300" indent="-228600">
              <a:lnSpc>
                <a:spcPts val="1635"/>
              </a:lnSpc>
              <a:spcBef>
                <a:spcPts val="420"/>
              </a:spcBef>
              <a:buFont typeface="Verdana"/>
              <a:buChar char="•"/>
              <a:tabLst>
                <a:tab pos="241300" algn="l"/>
              </a:tabLst>
            </a:pPr>
            <a:r>
              <a:rPr sz="1600" spc="-5" dirty="0">
                <a:latin typeface="Segoe UI"/>
                <a:cs typeface="Segoe UI"/>
              </a:rPr>
              <a:t>3.</a:t>
            </a:r>
            <a:r>
              <a:rPr sz="1600" dirty="0">
                <a:latin typeface="Segoe UI"/>
                <a:cs typeface="Segoe UI"/>
              </a:rPr>
              <a:t> Склад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і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технологія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оромукозного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засобу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з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пробіотиком,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2021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р,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впроваджено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у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екстемпоральне</a:t>
            </a:r>
            <a:endParaRPr sz="1600">
              <a:latin typeface="Segoe UI"/>
              <a:cs typeface="Segoe UI"/>
            </a:endParaRPr>
          </a:p>
          <a:p>
            <a:pPr marL="241300">
              <a:lnSpc>
                <a:spcPts val="1635"/>
              </a:lnSpc>
            </a:pPr>
            <a:r>
              <a:rPr sz="1600" spc="-5" dirty="0">
                <a:latin typeface="Segoe UI"/>
                <a:cs typeface="Segoe UI"/>
              </a:rPr>
              <a:t>виробництво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Аптека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«Леда»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3165" y="5155438"/>
            <a:ext cx="3218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69991"/>
                </a:solidFill>
                <a:latin typeface="Segoe UI"/>
                <a:cs typeface="Segoe UI"/>
              </a:rPr>
              <a:t>ДЯКУЮ</a:t>
            </a:r>
            <a:r>
              <a:rPr sz="2800" b="1" spc="-40" dirty="0">
                <a:solidFill>
                  <a:srgbClr val="169991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169991"/>
                </a:solidFill>
                <a:latin typeface="Segoe UI"/>
                <a:cs typeface="Segoe UI"/>
              </a:rPr>
              <a:t>ЗА</a:t>
            </a:r>
            <a:r>
              <a:rPr sz="2800" b="1" spc="-10" dirty="0">
                <a:solidFill>
                  <a:srgbClr val="169991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169991"/>
                </a:solidFill>
                <a:latin typeface="Segoe UI"/>
                <a:cs typeface="Segoe UI"/>
              </a:rPr>
              <a:t>УВАГУ!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2362" y="6407419"/>
            <a:ext cx="140631" cy="1998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2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2914" y="590364"/>
            <a:ext cx="3613077" cy="3776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6741" y="487121"/>
            <a:ext cx="3637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69991"/>
                </a:solidFill>
              </a:rPr>
              <a:t>Актуальність </a:t>
            </a:r>
            <a:r>
              <a:rPr spc="-15" dirty="0">
                <a:solidFill>
                  <a:srgbClr val="169991"/>
                </a:solidFill>
              </a:rPr>
              <a:t>роботи</a:t>
            </a:r>
          </a:p>
        </p:txBody>
      </p:sp>
      <p:sp>
        <p:nvSpPr>
          <p:cNvPr id="6" name="object 6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4808" y="926591"/>
            <a:ext cx="5529072" cy="41468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1019" y="1636014"/>
            <a:ext cx="10462895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772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Підтримка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представників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мікробіому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ротової </a:t>
            </a:r>
            <a:r>
              <a:rPr sz="1800" spc="-10" dirty="0">
                <a:latin typeface="Segoe UI"/>
                <a:cs typeface="Segoe UI"/>
              </a:rPr>
              <a:t>порожнини </a:t>
            </a:r>
            <a:r>
              <a:rPr sz="1800" dirty="0">
                <a:latin typeface="Segoe UI"/>
                <a:cs typeface="Segoe UI"/>
              </a:rPr>
              <a:t>та </a:t>
            </a:r>
            <a:r>
              <a:rPr sz="1800" spc="-5" dirty="0">
                <a:latin typeface="Segoe UI"/>
                <a:cs typeface="Segoe UI"/>
              </a:rPr>
              <a:t>їх </a:t>
            </a:r>
            <a:r>
              <a:rPr sz="1800" spc="-10" dirty="0">
                <a:latin typeface="Segoe UI"/>
                <a:cs typeface="Segoe UI"/>
              </a:rPr>
              <a:t>стимулювання </a:t>
            </a:r>
            <a:r>
              <a:rPr sz="1800" dirty="0">
                <a:latin typeface="Segoe UI"/>
                <a:cs typeface="Segoe UI"/>
              </a:rPr>
              <a:t>є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ефективним</a:t>
            </a:r>
            <a:r>
              <a:rPr sz="1800" spc="484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фактором</a:t>
            </a:r>
            <a:r>
              <a:rPr sz="1800" spc="-5" dirty="0">
                <a:latin typeface="Segoe UI"/>
                <a:cs typeface="Segoe UI"/>
              </a:rPr>
              <a:t> стримування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розвитку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патогенних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мікроорганізмів, </a:t>
            </a:r>
            <a:r>
              <a:rPr sz="1800" spc="-5" dirty="0">
                <a:latin typeface="Segoe UI"/>
                <a:cs typeface="Segoe UI"/>
              </a:rPr>
              <a:t> зокрема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тих,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які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викликають</a:t>
            </a:r>
            <a:r>
              <a:rPr sz="1800" dirty="0">
                <a:latin typeface="Segoe UI"/>
                <a:cs typeface="Segoe UI"/>
              </a:rPr>
              <a:t> ЛОР-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захворювання. </a:t>
            </a:r>
            <a:r>
              <a:rPr sz="1800" spc="-40" dirty="0">
                <a:latin typeface="Segoe UI"/>
                <a:cs typeface="Segoe UI"/>
              </a:rPr>
              <a:t>Таким </a:t>
            </a:r>
            <a:r>
              <a:rPr sz="1800" dirty="0">
                <a:latin typeface="Segoe UI"/>
                <a:cs typeface="Segoe UI"/>
              </a:rPr>
              <a:t>чином, </a:t>
            </a:r>
            <a:r>
              <a:rPr sz="1800" spc="-5" dirty="0">
                <a:latin typeface="Segoe UI"/>
                <a:cs typeface="Segoe UI"/>
              </a:rPr>
              <a:t>розширення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спектра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препаратів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для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лікування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ЛОР-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захворювань,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що</a:t>
            </a:r>
            <a:r>
              <a:rPr sz="1800" dirty="0">
                <a:latin typeface="Segoe UI"/>
                <a:cs typeface="Segoe UI"/>
              </a:rPr>
              <a:t> можливе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за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рахунок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розробки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оромукозних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препаратів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з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пробіотиком,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є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актуальним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для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фармацетичної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біотехнології.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400">
              <a:latin typeface="Segoe UI"/>
              <a:cs typeface="Segoe UI"/>
            </a:endParaRPr>
          </a:p>
          <a:p>
            <a:pPr marL="6504305">
              <a:lnSpc>
                <a:spcPct val="100000"/>
              </a:lnSpc>
              <a:spcBef>
                <a:spcPts val="1660"/>
              </a:spcBef>
            </a:pPr>
            <a:r>
              <a:rPr sz="1400" spc="-5" dirty="0">
                <a:latin typeface="Segoe UI"/>
                <a:cs typeface="Segoe UI"/>
              </a:rPr>
              <a:t>https://images.app.goo.gl/94MovXCBqCuuqM6f6</a:t>
            </a:r>
            <a:endParaRPr sz="1400">
              <a:latin typeface="Segoe UI"/>
              <a:cs typeface="Segoe UI"/>
            </a:endParaRPr>
          </a:p>
          <a:p>
            <a:pPr marL="5526405" marR="5080">
              <a:lnSpc>
                <a:spcPct val="100000"/>
              </a:lnSpc>
              <a:spcBef>
                <a:spcPts val="1105"/>
              </a:spcBef>
            </a:pPr>
            <a:r>
              <a:rPr sz="1800" spc="-10" dirty="0">
                <a:latin typeface="Segoe UI"/>
                <a:cs typeface="Segoe UI"/>
              </a:rPr>
              <a:t>Наразі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мікробіота</a:t>
            </a:r>
            <a:r>
              <a:rPr sz="1800" spc="-15" dirty="0">
                <a:latin typeface="Segoe UI"/>
                <a:cs typeface="Segoe UI"/>
              </a:rPr>
              <a:t> ротової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порожнини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активно </a:t>
            </a:r>
            <a:r>
              <a:rPr sz="1800" spc="-47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вивчається,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створена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база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даних </a:t>
            </a:r>
            <a:r>
              <a:rPr sz="1800" spc="-5" dirty="0">
                <a:latin typeface="Segoe UI"/>
                <a:cs typeface="Segoe UI"/>
              </a:rPr>
              <a:t>(Human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oral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4902" y="6171996"/>
            <a:ext cx="2271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egoe UI"/>
                <a:cs typeface="Segoe UI"/>
              </a:rPr>
              <a:t>microbiome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database)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899" y="6407419"/>
            <a:ext cx="136095" cy="204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3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1763" y="323088"/>
            <a:ext cx="4623435" cy="787400"/>
            <a:chOff x="1241763" y="323088"/>
            <a:chExt cx="4623435" cy="787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1763" y="532386"/>
              <a:ext cx="1319723" cy="2820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2303" y="323088"/>
              <a:ext cx="2081021" cy="7871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9851" y="323088"/>
              <a:ext cx="1715262" cy="78714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2842" y="416179"/>
            <a:ext cx="442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69991"/>
                </a:solidFill>
              </a:rPr>
              <a:t>Мета</a:t>
            </a:r>
            <a:r>
              <a:rPr spc="-5" dirty="0">
                <a:solidFill>
                  <a:srgbClr val="169991"/>
                </a:solidFill>
              </a:rPr>
              <a:t> та</a:t>
            </a:r>
            <a:r>
              <a:rPr dirty="0">
                <a:solidFill>
                  <a:srgbClr val="169991"/>
                </a:solidFill>
              </a:rPr>
              <a:t> </a:t>
            </a:r>
            <a:r>
              <a:rPr spc="-10" dirty="0">
                <a:solidFill>
                  <a:srgbClr val="169991"/>
                </a:solidFill>
              </a:rPr>
              <a:t>завдання</a:t>
            </a:r>
            <a:r>
              <a:rPr spc="40" dirty="0">
                <a:solidFill>
                  <a:srgbClr val="169991"/>
                </a:solidFill>
              </a:rPr>
              <a:t> </a:t>
            </a:r>
            <a:r>
              <a:rPr spc="-15" dirty="0">
                <a:solidFill>
                  <a:srgbClr val="169991"/>
                </a:solidFill>
              </a:rPr>
              <a:t>роботи</a:t>
            </a:r>
          </a:p>
        </p:txBody>
      </p:sp>
      <p:sp>
        <p:nvSpPr>
          <p:cNvPr id="9" name="object 9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2147" y="1099184"/>
            <a:ext cx="5785485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 algn="just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Segoe UI"/>
                <a:cs typeface="Segoe UI"/>
              </a:rPr>
              <a:t>Метою </a:t>
            </a:r>
            <a:r>
              <a:rPr sz="1500" b="1" spc="-10" dirty="0">
                <a:latin typeface="Segoe UI"/>
                <a:cs typeface="Segoe UI"/>
              </a:rPr>
              <a:t>роботи </a:t>
            </a:r>
            <a:r>
              <a:rPr sz="1500" dirty="0">
                <a:latin typeface="Segoe UI"/>
                <a:cs typeface="Segoe UI"/>
              </a:rPr>
              <a:t>є </a:t>
            </a:r>
            <a:r>
              <a:rPr sz="1500" spc="-5" dirty="0">
                <a:latin typeface="Segoe UI"/>
                <a:cs typeface="Segoe UI"/>
              </a:rPr>
              <a:t>попередні дослідження </a:t>
            </a:r>
            <a:r>
              <a:rPr sz="1500" spc="-10" dirty="0">
                <a:latin typeface="Segoe UI"/>
                <a:cs typeface="Segoe UI"/>
              </a:rPr>
              <a:t>щодо </a:t>
            </a:r>
            <a:r>
              <a:rPr sz="1500" spc="-5" dirty="0">
                <a:latin typeface="Segoe UI"/>
                <a:cs typeface="Segoe UI"/>
              </a:rPr>
              <a:t>створення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оромукозного </a:t>
            </a:r>
            <a:r>
              <a:rPr sz="1500" spc="-5" dirty="0">
                <a:latin typeface="Segoe UI"/>
                <a:cs typeface="Segoe UI"/>
              </a:rPr>
              <a:t>препарату </a:t>
            </a:r>
            <a:r>
              <a:rPr sz="1500" dirty="0">
                <a:latin typeface="Segoe UI"/>
                <a:cs typeface="Segoe UI"/>
              </a:rPr>
              <a:t>з </a:t>
            </a:r>
            <a:r>
              <a:rPr sz="1500" spc="-10" dirty="0">
                <a:latin typeface="Segoe UI"/>
                <a:cs typeface="Segoe UI"/>
              </a:rPr>
              <a:t>пробіотиком </a:t>
            </a:r>
            <a:r>
              <a:rPr sz="1500" dirty="0">
                <a:latin typeface="Segoe UI"/>
                <a:cs typeface="Segoe UI"/>
              </a:rPr>
              <a:t>у </a:t>
            </a:r>
            <a:r>
              <a:rPr sz="1500" spc="-10" dirty="0">
                <a:latin typeface="Segoe UI"/>
                <a:cs typeface="Segoe UI"/>
              </a:rPr>
              <a:t>вигляді </a:t>
            </a:r>
            <a:r>
              <a:rPr sz="1500" spc="-5" dirty="0">
                <a:latin typeface="Segoe UI"/>
                <a:cs typeface="Segoe UI"/>
              </a:rPr>
              <a:t>льодяників </a:t>
            </a:r>
            <a:r>
              <a:rPr sz="1500" dirty="0">
                <a:latin typeface="Segoe UI"/>
                <a:cs typeface="Segoe UI"/>
              </a:rPr>
              <a:t>для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лікування</a:t>
            </a:r>
            <a:r>
              <a:rPr sz="1500" dirty="0">
                <a:latin typeface="Segoe UI"/>
                <a:cs typeface="Segoe UI"/>
              </a:rPr>
              <a:t> і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профілактики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ЛОР-захворювань,</a:t>
            </a:r>
            <a:r>
              <a:rPr sz="1500" dirty="0">
                <a:latin typeface="Segoe UI"/>
                <a:cs typeface="Segoe UI"/>
              </a:rPr>
              <a:t> зокрема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й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для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застосування</a:t>
            </a:r>
            <a:r>
              <a:rPr sz="1500" spc="-4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у </a:t>
            </a:r>
            <a:r>
              <a:rPr sz="1500" spc="-5" dirty="0">
                <a:latin typeface="Segoe UI"/>
                <a:cs typeface="Segoe UI"/>
              </a:rPr>
              <a:t>педіатричній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практиці.</a:t>
            </a:r>
            <a:endParaRPr sz="15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1800"/>
              </a:spcBef>
              <a:tabLst>
                <a:tab pos="996950" algn="l"/>
                <a:tab pos="2036445" algn="l"/>
                <a:tab pos="2658110" algn="l"/>
                <a:tab pos="3308985" algn="l"/>
                <a:tab pos="3909695" algn="l"/>
                <a:tab pos="5036185" algn="l"/>
              </a:tabLst>
            </a:pPr>
            <a:r>
              <a:rPr sz="1500" spc="-5" dirty="0">
                <a:latin typeface="Segoe UI"/>
                <a:cs typeface="Segoe UI"/>
              </a:rPr>
              <a:t>Для	реалізації	мети	нами	</a:t>
            </a:r>
            <a:r>
              <a:rPr sz="1500" spc="-25" dirty="0">
                <a:latin typeface="Segoe UI"/>
                <a:cs typeface="Segoe UI"/>
              </a:rPr>
              <a:t>було	</a:t>
            </a:r>
            <a:r>
              <a:rPr sz="1500" spc="-5" dirty="0">
                <a:latin typeface="Segoe UI"/>
                <a:cs typeface="Segoe UI"/>
              </a:rPr>
              <a:t>окреслено	наступні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latin typeface="Segoe UI"/>
                <a:cs typeface="Segoe UI"/>
              </a:rPr>
              <a:t>завдання</a:t>
            </a:r>
            <a:r>
              <a:rPr sz="1500" spc="-10" dirty="0">
                <a:latin typeface="Segoe UI"/>
                <a:cs typeface="Segoe UI"/>
              </a:rPr>
              <a:t>:</a:t>
            </a:r>
            <a:endParaRPr sz="1500">
              <a:latin typeface="Segoe UI"/>
              <a:cs typeface="Segoe UI"/>
            </a:endParaRPr>
          </a:p>
          <a:p>
            <a:pPr marL="12700" marR="5080" indent="457200" algn="just">
              <a:lnSpc>
                <a:spcPct val="100000"/>
              </a:lnSpc>
              <a:buAutoNum type="arabicPeriod"/>
              <a:tabLst>
                <a:tab pos="944244" algn="l"/>
              </a:tabLst>
            </a:pPr>
            <a:r>
              <a:rPr sz="1500" spc="-10" dirty="0">
                <a:latin typeface="Segoe UI"/>
                <a:cs typeface="Segoe UI"/>
              </a:rPr>
              <a:t>розглянути</a:t>
            </a:r>
            <a:r>
              <a:rPr sz="1500" spc="-5" dirty="0">
                <a:latin typeface="Segoe UI"/>
                <a:cs typeface="Segoe UI"/>
              </a:rPr>
              <a:t> теоретичні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питання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використання 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пробіотичних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20" dirty="0">
                <a:latin typeface="Segoe UI"/>
                <a:cs typeface="Segoe UI"/>
              </a:rPr>
              <a:t>культур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для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лікування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інфекційно-запальних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захворювань,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зокрема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для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захворювань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5" dirty="0">
                <a:latin typeface="Segoe UI"/>
                <a:cs typeface="Segoe UI"/>
              </a:rPr>
              <a:t>ротової</a:t>
            </a:r>
            <a:r>
              <a:rPr sz="1500" spc="2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порожнини;</a:t>
            </a:r>
            <a:endParaRPr sz="1500">
              <a:latin typeface="Segoe UI"/>
              <a:cs typeface="Segoe UI"/>
            </a:endParaRPr>
          </a:p>
          <a:p>
            <a:pPr marL="12700" marR="5080" indent="457200" algn="just">
              <a:lnSpc>
                <a:spcPct val="100000"/>
              </a:lnSpc>
              <a:buAutoNum type="arabicPeriod"/>
              <a:tabLst>
                <a:tab pos="694055" algn="l"/>
              </a:tabLst>
            </a:pPr>
            <a:r>
              <a:rPr sz="1500" spc="-10" dirty="0">
                <a:latin typeface="Segoe UI"/>
                <a:cs typeface="Segoe UI"/>
              </a:rPr>
              <a:t>охарактеризувати </a:t>
            </a:r>
            <a:r>
              <a:rPr sz="1500" spc="-5" dirty="0">
                <a:latin typeface="Segoe UI"/>
                <a:cs typeface="Segoe UI"/>
              </a:rPr>
              <a:t>засоби </a:t>
            </a:r>
            <a:r>
              <a:rPr sz="1500" dirty="0">
                <a:latin typeface="Segoe UI"/>
                <a:cs typeface="Segoe UI"/>
              </a:rPr>
              <a:t>для </a:t>
            </a:r>
            <a:r>
              <a:rPr sz="1500" spc="-5" dirty="0">
                <a:latin typeface="Segoe UI"/>
                <a:cs typeface="Segoe UI"/>
              </a:rPr>
              <a:t>профілактики та </a:t>
            </a:r>
            <a:r>
              <a:rPr sz="1500" dirty="0">
                <a:latin typeface="Segoe UI"/>
                <a:cs typeface="Segoe UI"/>
              </a:rPr>
              <a:t>лікування 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ЛОР-захворювань,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зокрема</a:t>
            </a:r>
            <a:r>
              <a:rPr sz="1500" dirty="0">
                <a:latin typeface="Segoe UI"/>
                <a:cs typeface="Segoe UI"/>
              </a:rPr>
              <a:t> для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застосування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у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педіатричній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практиці;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2147" y="4071061"/>
            <a:ext cx="5785485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115" indent="-196850" algn="just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666750" algn="l"/>
              </a:tabLst>
            </a:pPr>
            <a:r>
              <a:rPr sz="1500" spc="-5" dirty="0">
                <a:latin typeface="Segoe UI"/>
                <a:cs typeface="Segoe UI"/>
              </a:rPr>
              <a:t>обґрунтувати</a:t>
            </a:r>
            <a:r>
              <a:rPr sz="1500" spc="4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вибір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діючих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пробіотичних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компонентів;</a:t>
            </a:r>
            <a:endParaRPr sz="1500">
              <a:latin typeface="Segoe UI"/>
              <a:cs typeface="Segoe UI"/>
            </a:endParaRPr>
          </a:p>
          <a:p>
            <a:pPr marL="12700" marR="6985" indent="457200" algn="just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843915" algn="l"/>
              </a:tabLst>
            </a:pPr>
            <a:r>
              <a:rPr sz="1500" dirty="0">
                <a:latin typeface="Segoe UI"/>
                <a:cs typeface="Segoe UI"/>
              </a:rPr>
              <a:t>обґрунтувати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основні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та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допоміжні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компоненти </a:t>
            </a:r>
            <a:r>
              <a:rPr sz="1500" spc="-5" dirty="0">
                <a:latin typeface="Segoe UI"/>
                <a:cs typeface="Segoe UI"/>
              </a:rPr>
              <a:t> оромукозної</a:t>
            </a:r>
            <a:r>
              <a:rPr sz="1500" spc="-1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форми</a:t>
            </a:r>
            <a:r>
              <a:rPr sz="1500" dirty="0">
                <a:latin typeface="Segoe UI"/>
                <a:cs typeface="Segoe UI"/>
              </a:rPr>
              <a:t> у </a:t>
            </a:r>
            <a:r>
              <a:rPr sz="1500" spc="-10" dirty="0">
                <a:latin typeface="Segoe UI"/>
                <a:cs typeface="Segoe UI"/>
              </a:rPr>
              <a:t>вигляді</a:t>
            </a:r>
            <a:r>
              <a:rPr sz="1500" spc="-5" dirty="0">
                <a:latin typeface="Segoe UI"/>
                <a:cs typeface="Segoe UI"/>
              </a:rPr>
              <a:t> льодяників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з</a:t>
            </a:r>
            <a:r>
              <a:rPr sz="1500" spc="-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пробіотиком;</a:t>
            </a:r>
            <a:endParaRPr sz="1500">
              <a:latin typeface="Segoe UI"/>
              <a:cs typeface="Segoe UI"/>
            </a:endParaRPr>
          </a:p>
          <a:p>
            <a:pPr marL="12700" marR="6985" indent="457200" algn="just">
              <a:lnSpc>
                <a:spcPct val="100000"/>
              </a:lnSpc>
              <a:buAutoNum type="arabicPeriod" startAt="3"/>
              <a:tabLst>
                <a:tab pos="701675" algn="l"/>
              </a:tabLst>
            </a:pPr>
            <a:r>
              <a:rPr sz="1500" spc="-5" dirty="0">
                <a:latin typeface="Segoe UI"/>
                <a:cs typeface="Segoe UI"/>
              </a:rPr>
              <a:t>визначити </a:t>
            </a:r>
            <a:r>
              <a:rPr sz="1500" dirty="0">
                <a:latin typeface="Segoe UI"/>
                <a:cs typeface="Segoe UI"/>
              </a:rPr>
              <a:t>можливість </a:t>
            </a:r>
            <a:r>
              <a:rPr sz="1500" spc="-5" dirty="0">
                <a:latin typeface="Segoe UI"/>
                <a:cs typeface="Segoe UI"/>
              </a:rPr>
              <a:t>сумісного використання </a:t>
            </a:r>
            <a:r>
              <a:rPr sz="1500" spc="-10" dirty="0">
                <a:latin typeface="Segoe UI"/>
                <a:cs typeface="Segoe UI"/>
              </a:rPr>
              <a:t>обраних </a:t>
            </a:r>
            <a:r>
              <a:rPr sz="1500" spc="-5" dirty="0">
                <a:latin typeface="Segoe UI"/>
                <a:cs typeface="Segoe UI"/>
              </a:rPr>
              <a:t> діючих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компонентів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препарату</a:t>
            </a:r>
            <a:r>
              <a:rPr sz="1500" dirty="0">
                <a:latin typeface="Segoe UI"/>
                <a:cs typeface="Segoe UI"/>
              </a:rPr>
              <a:t> із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основними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та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допоміжними </a:t>
            </a:r>
            <a:r>
              <a:rPr sz="1500" spc="-4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речовинами</a:t>
            </a:r>
            <a:r>
              <a:rPr sz="1500" spc="1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льодяників;</a:t>
            </a:r>
            <a:endParaRPr sz="1500">
              <a:latin typeface="Segoe UI"/>
              <a:cs typeface="Segoe UI"/>
            </a:endParaRPr>
          </a:p>
          <a:p>
            <a:pPr marL="12700" marR="6350" indent="457200" algn="just">
              <a:lnSpc>
                <a:spcPct val="100000"/>
              </a:lnSpc>
              <a:buAutoNum type="arabicPeriod" startAt="3"/>
              <a:tabLst>
                <a:tab pos="694055" algn="l"/>
              </a:tabLst>
            </a:pPr>
            <a:r>
              <a:rPr sz="1500" spc="-5" dirty="0">
                <a:latin typeface="Segoe UI"/>
                <a:cs typeface="Segoe UI"/>
              </a:rPr>
              <a:t>відпрацювати технологію </a:t>
            </a:r>
            <a:r>
              <a:rPr sz="1500" spc="-10" dirty="0">
                <a:latin typeface="Segoe UI"/>
                <a:cs typeface="Segoe UI"/>
              </a:rPr>
              <a:t>виготовлення </a:t>
            </a:r>
            <a:r>
              <a:rPr sz="1500" spc="-5" dirty="0">
                <a:latin typeface="Segoe UI"/>
                <a:cs typeface="Segoe UI"/>
              </a:rPr>
              <a:t>льодяників </a:t>
            </a:r>
            <a:r>
              <a:rPr sz="1500" spc="-10" dirty="0">
                <a:latin typeface="Segoe UI"/>
                <a:cs typeface="Segoe UI"/>
              </a:rPr>
              <a:t>двох </a:t>
            </a:r>
            <a:r>
              <a:rPr sz="1500" spc="-5" dirty="0">
                <a:latin typeface="Segoe UI"/>
                <a:cs typeface="Segoe UI"/>
              </a:rPr>
              <a:t> запропонованих </a:t>
            </a:r>
            <a:r>
              <a:rPr sz="1500" dirty="0">
                <a:latin typeface="Segoe UI"/>
                <a:cs typeface="Segoe UI"/>
              </a:rPr>
              <a:t>складів - </a:t>
            </a:r>
            <a:r>
              <a:rPr sz="1500" spc="-5" dirty="0">
                <a:latin typeface="Segoe UI"/>
                <a:cs typeface="Segoe UI"/>
              </a:rPr>
              <a:t>на основі живих пробіотичних </a:t>
            </a:r>
            <a:r>
              <a:rPr sz="1500" spc="-25" dirty="0">
                <a:latin typeface="Segoe UI"/>
                <a:cs typeface="Segoe UI"/>
              </a:rPr>
              <a:t>культур </a:t>
            </a:r>
            <a:r>
              <a:rPr sz="1500" spc="-2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та їх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метаболітів;</a:t>
            </a:r>
            <a:endParaRPr sz="1500">
              <a:latin typeface="Segoe UI"/>
              <a:cs typeface="Segoe UI"/>
            </a:endParaRPr>
          </a:p>
          <a:p>
            <a:pPr marL="12700" marR="5080" indent="457200" algn="just">
              <a:lnSpc>
                <a:spcPct val="100000"/>
              </a:lnSpc>
              <a:buAutoNum type="arabicPeriod" startAt="3"/>
              <a:tabLst>
                <a:tab pos="739775" algn="l"/>
              </a:tabLst>
            </a:pPr>
            <a:r>
              <a:rPr sz="1500" spc="-5" dirty="0">
                <a:latin typeface="Segoe UI"/>
                <a:cs typeface="Segoe UI"/>
              </a:rPr>
              <a:t>визначити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показники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ефективності</a:t>
            </a:r>
            <a:r>
              <a:rPr sz="1500" dirty="0">
                <a:latin typeface="Segoe UI"/>
                <a:cs typeface="Segoe UI"/>
              </a:rPr>
              <a:t> для</a:t>
            </a:r>
            <a:r>
              <a:rPr sz="1500" spc="5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розробленого </a:t>
            </a:r>
            <a:r>
              <a:rPr sz="1500" dirty="0">
                <a:latin typeface="Segoe UI"/>
                <a:cs typeface="Segoe UI"/>
              </a:rPr>
              <a:t> </a:t>
            </a:r>
            <a:r>
              <a:rPr sz="1500" spc="-5" dirty="0">
                <a:latin typeface="Segoe UI"/>
                <a:cs typeface="Segoe UI"/>
              </a:rPr>
              <a:t>препарату</a:t>
            </a:r>
            <a:r>
              <a:rPr sz="1500" spc="25" dirty="0">
                <a:latin typeface="Segoe UI"/>
                <a:cs typeface="Segoe UI"/>
              </a:rPr>
              <a:t> </a:t>
            </a:r>
            <a:r>
              <a:rPr sz="1500" spc="-10" dirty="0">
                <a:latin typeface="Segoe UI"/>
                <a:cs typeface="Segoe UI"/>
              </a:rPr>
              <a:t>двох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dirty="0">
                <a:latin typeface="Segoe UI"/>
                <a:cs typeface="Segoe UI"/>
              </a:rPr>
              <a:t>складів.</a:t>
            </a:r>
            <a:endParaRPr sz="15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5264" y="1005839"/>
            <a:ext cx="4820412" cy="51511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34757" y="6186322"/>
            <a:ext cx="3274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Segoe UI"/>
                <a:cs typeface="Segoe UI"/>
              </a:rPr>
              <a:t>https://images.app.goo.gl/8CG8YAxTnxzkWhTZA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7826" y="6407419"/>
            <a:ext cx="158777" cy="1998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4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6380" y="434340"/>
            <a:ext cx="10416540" cy="677545"/>
            <a:chOff x="926380" y="434340"/>
            <a:chExt cx="10416540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380" y="616197"/>
              <a:ext cx="1680647" cy="2955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1739" y="434340"/>
              <a:ext cx="555498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7959" y="434340"/>
              <a:ext cx="4278630" cy="6774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491" y="434340"/>
              <a:ext cx="18966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6260" y="434340"/>
              <a:ext cx="1044701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7863" y="434340"/>
              <a:ext cx="52654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1308" y="434340"/>
              <a:ext cx="2401061" cy="67741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2367" y="513079"/>
            <a:ext cx="10229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69991"/>
                </a:solidFill>
              </a:rPr>
              <a:t>Льодяники</a:t>
            </a:r>
            <a:r>
              <a:rPr sz="2400" spc="-30" dirty="0">
                <a:solidFill>
                  <a:srgbClr val="169991"/>
                </a:solidFill>
              </a:rPr>
              <a:t> </a:t>
            </a:r>
            <a:r>
              <a:rPr sz="2400" dirty="0">
                <a:solidFill>
                  <a:srgbClr val="169991"/>
                </a:solidFill>
              </a:rPr>
              <a:t>–</a:t>
            </a:r>
            <a:r>
              <a:rPr sz="2400" spc="-5" dirty="0">
                <a:solidFill>
                  <a:srgbClr val="169991"/>
                </a:solidFill>
              </a:rPr>
              <a:t> перспективна</a:t>
            </a:r>
            <a:r>
              <a:rPr sz="2400" spc="-25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форма</a:t>
            </a:r>
            <a:r>
              <a:rPr sz="2400" dirty="0">
                <a:solidFill>
                  <a:srgbClr val="169991"/>
                </a:solidFill>
              </a:rPr>
              <a:t> </a:t>
            </a:r>
            <a:r>
              <a:rPr sz="2400" spc="5" dirty="0">
                <a:solidFill>
                  <a:srgbClr val="169991"/>
                </a:solidFill>
              </a:rPr>
              <a:t>для</a:t>
            </a:r>
            <a:r>
              <a:rPr sz="2400" spc="-10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лікування</a:t>
            </a:r>
            <a:r>
              <a:rPr sz="2400" spc="-35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ЛОР-захворювань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2367" y="1464538"/>
            <a:ext cx="6704965" cy="41878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latin typeface="Segoe UI"/>
                <a:cs typeface="Segoe UI"/>
              </a:rPr>
              <a:t>Перевагами</a:t>
            </a:r>
            <a:r>
              <a:rPr sz="1400" b="1" spc="-5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льодяників</a:t>
            </a:r>
            <a:r>
              <a:rPr sz="1400" b="1" spc="-1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є:</a:t>
            </a:r>
            <a:endParaRPr sz="1400">
              <a:latin typeface="Segoe UI"/>
              <a:cs typeface="Segoe UI"/>
            </a:endParaRPr>
          </a:p>
          <a:p>
            <a:pPr marL="299085" marR="5715" indent="-287020">
              <a:lnSpc>
                <a:spcPct val="150000"/>
              </a:lnSpc>
              <a:spcBef>
                <a:spcPts val="5"/>
              </a:spcBef>
              <a:buFont typeface="Arial MT"/>
              <a:buChar char="•"/>
              <a:tabLst>
                <a:tab pos="347345" algn="l"/>
                <a:tab pos="347980" algn="l"/>
                <a:tab pos="1457325" algn="l"/>
                <a:tab pos="2894330" algn="l"/>
                <a:tab pos="4017645" algn="l"/>
                <a:tab pos="4401820" algn="l"/>
                <a:tab pos="5470525" algn="l"/>
                <a:tab pos="6380480" algn="l"/>
              </a:tabLst>
            </a:pPr>
            <a:r>
              <a:rPr dirty="0"/>
              <a:t>	</a:t>
            </a:r>
            <a:r>
              <a:rPr sz="1400" dirty="0">
                <a:latin typeface="Segoe UI"/>
                <a:cs typeface="Segoe UI"/>
              </a:rPr>
              <a:t>можливість	</a:t>
            </a:r>
            <a:r>
              <a:rPr sz="1400" spc="-5" dirty="0">
                <a:latin typeface="Segoe UI"/>
                <a:cs typeface="Segoe UI"/>
              </a:rPr>
              <a:t>застосовування	пацієнтами,	</a:t>
            </a:r>
            <a:r>
              <a:rPr sz="1400" dirty="0">
                <a:latin typeface="Segoe UI"/>
                <a:cs typeface="Segoe UI"/>
              </a:rPr>
              <a:t>які 	 </a:t>
            </a:r>
            <a:r>
              <a:rPr sz="1400" spc="-10" dirty="0">
                <a:latin typeface="Segoe UI"/>
                <a:cs typeface="Segoe UI"/>
              </a:rPr>
              <a:t>відчувають	</a:t>
            </a:r>
            <a:r>
              <a:rPr sz="1400" spc="-15" dirty="0">
                <a:latin typeface="Segoe UI"/>
                <a:cs typeface="Segoe UI"/>
              </a:rPr>
              <a:t>труднощі	</a:t>
            </a:r>
            <a:r>
              <a:rPr sz="1400" spc="-5" dirty="0">
                <a:latin typeface="Segoe UI"/>
                <a:cs typeface="Segoe UI"/>
              </a:rPr>
              <a:t>при ковтанні;</a:t>
            </a: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Segoe UI"/>
                <a:cs typeface="Segoe UI"/>
              </a:rPr>
              <a:t>легке</a:t>
            </a:r>
            <a:r>
              <a:rPr sz="1400" dirty="0">
                <a:latin typeface="Segoe UI"/>
                <a:cs typeface="Segoe UI"/>
              </a:rPr>
              <a:t> введення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для </a:t>
            </a:r>
            <a:r>
              <a:rPr sz="1400" spc="-5" dirty="0">
                <a:latin typeface="Segoe UI"/>
                <a:cs typeface="Segoe UI"/>
              </a:rPr>
              <a:t>геріатричних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та</a:t>
            </a:r>
            <a:r>
              <a:rPr sz="1400" spc="-5" dirty="0">
                <a:latin typeface="Segoe UI"/>
                <a:cs typeface="Segoe UI"/>
              </a:rPr>
              <a:t> педіатричних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хворих;</a:t>
            </a: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хороший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комплаєнс пацієнта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через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приємний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смак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і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зручність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введення;</a:t>
            </a:r>
            <a:endParaRPr sz="1400">
              <a:latin typeface="Segoe UI"/>
              <a:cs typeface="Segoe UI"/>
            </a:endParaRPr>
          </a:p>
          <a:p>
            <a:pPr marL="299085" marR="6350" indent="-287020">
              <a:lnSpc>
                <a:spcPts val="2520"/>
              </a:lnSpc>
              <a:spcBef>
                <a:spcPts val="2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не</a:t>
            </a:r>
            <a:r>
              <a:rPr sz="1400" spc="1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потрібне</a:t>
            </a:r>
            <a:r>
              <a:rPr sz="1400" spc="114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вживання</a:t>
            </a:r>
            <a:r>
              <a:rPr sz="1400" spc="114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води</a:t>
            </a:r>
            <a:r>
              <a:rPr sz="1400" spc="1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для</a:t>
            </a:r>
            <a:r>
              <a:rPr sz="1400" spc="1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введення;</a:t>
            </a:r>
            <a:r>
              <a:rPr sz="1400" spc="12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збільшують</a:t>
            </a:r>
            <a:r>
              <a:rPr sz="1400" spc="1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час</a:t>
            </a:r>
            <a:r>
              <a:rPr sz="1400" spc="1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перебування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діючої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речовини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ротовій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порожнині,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щоб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викликати певний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ефект;</a:t>
            </a:r>
            <a:endParaRPr sz="1400">
              <a:latin typeface="Segoe UI"/>
              <a:cs typeface="Segoe UI"/>
            </a:endParaRPr>
          </a:p>
          <a:p>
            <a:pPr marL="299085" marR="5715" indent="-287020">
              <a:lnSpc>
                <a:spcPts val="2520"/>
              </a:lnSpc>
              <a:buFont typeface="Arial MT"/>
              <a:buChar char="•"/>
              <a:tabLst>
                <a:tab pos="299085" algn="l"/>
                <a:tab pos="299720" algn="l"/>
                <a:tab pos="1345565" algn="l"/>
                <a:tab pos="1955800" algn="l"/>
                <a:tab pos="2699385" algn="l"/>
                <a:tab pos="3691254" algn="l"/>
                <a:tab pos="5072380" algn="l"/>
                <a:tab pos="5725160" algn="l"/>
                <a:tab pos="6526530" algn="l"/>
              </a:tabLst>
            </a:pPr>
            <a:r>
              <a:rPr sz="1400" spc="-5" dirty="0">
                <a:latin typeface="Segoe UI"/>
                <a:cs typeface="Segoe UI"/>
              </a:rPr>
              <a:t>м</a:t>
            </a:r>
            <a:r>
              <a:rPr sz="1400" spc="-20" dirty="0">
                <a:latin typeface="Segoe UI"/>
                <a:cs typeface="Segoe UI"/>
              </a:rPr>
              <a:t>о</a:t>
            </a:r>
            <a:r>
              <a:rPr sz="1400" spc="50" dirty="0">
                <a:latin typeface="Segoe UI"/>
                <a:cs typeface="Segoe UI"/>
              </a:rPr>
              <a:t>ж</a:t>
            </a:r>
            <a:r>
              <a:rPr sz="1400" dirty="0">
                <a:latin typeface="Segoe UI"/>
                <a:cs typeface="Segoe UI"/>
              </a:rPr>
              <a:t>л</a:t>
            </a:r>
            <a:r>
              <a:rPr sz="1400" spc="-10" dirty="0">
                <a:latin typeface="Segoe UI"/>
                <a:cs typeface="Segoe UI"/>
              </a:rPr>
              <a:t>и</a:t>
            </a:r>
            <a:r>
              <a:rPr sz="1400" dirty="0">
                <a:latin typeface="Segoe UI"/>
                <a:cs typeface="Segoe UI"/>
              </a:rPr>
              <a:t>вий	о</a:t>
            </a:r>
            <a:r>
              <a:rPr sz="1400" spc="-10" dirty="0">
                <a:latin typeface="Segoe UI"/>
                <a:cs typeface="Segoe UI"/>
              </a:rPr>
              <a:t>б</a:t>
            </a:r>
            <a:r>
              <a:rPr sz="1400" dirty="0">
                <a:latin typeface="Segoe UI"/>
                <a:cs typeface="Segoe UI"/>
              </a:rPr>
              <a:t>хід	е</a:t>
            </a:r>
            <a:r>
              <a:rPr sz="1400" spc="5" dirty="0">
                <a:latin typeface="Segoe UI"/>
                <a:cs typeface="Segoe UI"/>
              </a:rPr>
              <a:t>ф</a:t>
            </a:r>
            <a:r>
              <a:rPr sz="1400" dirty="0">
                <a:latin typeface="Segoe UI"/>
                <a:cs typeface="Segoe UI"/>
              </a:rPr>
              <a:t>ек</a:t>
            </a:r>
            <a:r>
              <a:rPr sz="1400" spc="15" dirty="0">
                <a:latin typeface="Segoe UI"/>
                <a:cs typeface="Segoe UI"/>
              </a:rPr>
              <a:t>т</a:t>
            </a:r>
            <a:r>
              <a:rPr sz="1400" dirty="0">
                <a:latin typeface="Segoe UI"/>
                <a:cs typeface="Segoe UI"/>
              </a:rPr>
              <a:t>у	«пер</a:t>
            </a:r>
            <a:r>
              <a:rPr sz="1400" spc="5" dirty="0">
                <a:latin typeface="Segoe UI"/>
                <a:cs typeface="Segoe UI"/>
              </a:rPr>
              <a:t>ш</a:t>
            </a:r>
            <a:r>
              <a:rPr sz="1400" dirty="0">
                <a:latin typeface="Segoe UI"/>
                <a:cs typeface="Segoe UI"/>
              </a:rPr>
              <a:t>о</a:t>
            </a:r>
            <a:r>
              <a:rPr sz="1400" spc="-25" dirty="0">
                <a:latin typeface="Segoe UI"/>
                <a:cs typeface="Segoe UI"/>
              </a:rPr>
              <a:t>г</a:t>
            </a:r>
            <a:r>
              <a:rPr sz="1400" dirty="0">
                <a:latin typeface="Segoe UI"/>
                <a:cs typeface="Segoe UI"/>
              </a:rPr>
              <a:t>о	пр</a:t>
            </a:r>
            <a:r>
              <a:rPr sz="1400" spc="-20" dirty="0">
                <a:latin typeface="Segoe UI"/>
                <a:cs typeface="Segoe UI"/>
              </a:rPr>
              <a:t>о</a:t>
            </a:r>
            <a:r>
              <a:rPr sz="1400" spc="-25" dirty="0">
                <a:latin typeface="Segoe UI"/>
                <a:cs typeface="Segoe UI"/>
              </a:rPr>
              <a:t>х</a:t>
            </a:r>
            <a:r>
              <a:rPr sz="1400" spc="-10" dirty="0">
                <a:latin typeface="Segoe UI"/>
                <a:cs typeface="Segoe UI"/>
              </a:rPr>
              <a:t>о</a:t>
            </a:r>
            <a:r>
              <a:rPr sz="1400" dirty="0">
                <a:latin typeface="Segoe UI"/>
                <a:cs typeface="Segoe UI"/>
              </a:rPr>
              <a:t>д</a:t>
            </a:r>
            <a:r>
              <a:rPr sz="1400" spc="-30" dirty="0">
                <a:latin typeface="Segoe UI"/>
                <a:cs typeface="Segoe UI"/>
              </a:rPr>
              <a:t>ж</a:t>
            </a:r>
            <a:r>
              <a:rPr sz="1400" dirty="0">
                <a:latin typeface="Segoe UI"/>
                <a:cs typeface="Segoe UI"/>
              </a:rPr>
              <a:t>ення»	через	</a:t>
            </a:r>
            <a:r>
              <a:rPr sz="1400" spc="15" dirty="0">
                <a:latin typeface="Segoe UI"/>
                <a:cs typeface="Segoe UI"/>
              </a:rPr>
              <a:t>п</a:t>
            </a:r>
            <a:r>
              <a:rPr sz="1400" dirty="0">
                <a:latin typeface="Segoe UI"/>
                <a:cs typeface="Segoe UI"/>
              </a:rPr>
              <a:t>еч</a:t>
            </a:r>
            <a:r>
              <a:rPr sz="1400" spc="-10" dirty="0">
                <a:latin typeface="Segoe UI"/>
                <a:cs typeface="Segoe UI"/>
              </a:rPr>
              <a:t>і</a:t>
            </a:r>
            <a:r>
              <a:rPr sz="1400" dirty="0">
                <a:latin typeface="Segoe UI"/>
                <a:cs typeface="Segoe UI"/>
              </a:rPr>
              <a:t>н</a:t>
            </a:r>
            <a:r>
              <a:rPr sz="1400" spc="-5" dirty="0">
                <a:latin typeface="Segoe UI"/>
                <a:cs typeface="Segoe UI"/>
              </a:rPr>
              <a:t>к</a:t>
            </a:r>
            <a:r>
              <a:rPr sz="1400" dirty="0">
                <a:latin typeface="Segoe UI"/>
                <a:cs typeface="Segoe UI"/>
              </a:rPr>
              <a:t>у	та  </a:t>
            </a:r>
            <a:r>
              <a:rPr sz="1400" spc="-5" dirty="0">
                <a:latin typeface="Segoe UI"/>
                <a:cs typeface="Segoe UI"/>
              </a:rPr>
              <a:t>запобігання</a:t>
            </a:r>
            <a:r>
              <a:rPr sz="1400" spc="-4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пресистемної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ліквідації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всередині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шлунково-кишкового </a:t>
            </a:r>
            <a:r>
              <a:rPr sz="1400" dirty="0">
                <a:latin typeface="Segoe UI"/>
                <a:cs typeface="Segoe UI"/>
              </a:rPr>
              <a:t>тракту;</a:t>
            </a:r>
            <a:endParaRPr sz="1400">
              <a:latin typeface="Segoe UI"/>
              <a:cs typeface="Segoe UI"/>
            </a:endParaRPr>
          </a:p>
          <a:p>
            <a:pPr marL="299085" marR="5080" indent="-287020">
              <a:lnSpc>
                <a:spcPts val="25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легкі</a:t>
            </a:r>
            <a:r>
              <a:rPr sz="1400" spc="1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1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приготуванні,</a:t>
            </a:r>
            <a:r>
              <a:rPr sz="1400" spc="13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тому</a:t>
            </a:r>
            <a:r>
              <a:rPr sz="1400" spc="1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що</a:t>
            </a:r>
            <a:r>
              <a:rPr sz="1400" spc="13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потребують</a:t>
            </a:r>
            <a:r>
              <a:rPr sz="1400" spc="1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мінімальну</a:t>
            </a:r>
            <a:r>
              <a:rPr sz="1400" spc="1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кількість</a:t>
            </a:r>
            <a:r>
              <a:rPr sz="1400" spc="1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обладнання</a:t>
            </a:r>
            <a:r>
              <a:rPr sz="1400" spc="1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і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часу;</a:t>
            </a:r>
            <a:endParaRPr sz="1400">
              <a:latin typeface="Segoe UI"/>
              <a:cs typeface="Segoe UI"/>
            </a:endParaRPr>
          </a:p>
          <a:p>
            <a:pPr marL="299085" marR="5080" indent="-287020">
              <a:lnSpc>
                <a:spcPts val="25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введення </a:t>
            </a:r>
            <a:r>
              <a:rPr sz="1400" spc="-5" dirty="0">
                <a:latin typeface="Segoe UI"/>
                <a:cs typeface="Segoe UI"/>
              </a:rPr>
              <a:t>льодяників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не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є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інвазивним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та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не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потребує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спеціальних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навичок,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як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у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випадку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парентеральними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препаратами;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легкість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транспортуванні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98266" y="2781458"/>
            <a:ext cx="2619541" cy="1708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1436" y="6407419"/>
            <a:ext cx="136095" cy="204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5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5441" y="434340"/>
            <a:ext cx="3383279" cy="677545"/>
            <a:chOff x="935441" y="434340"/>
            <a:chExt cx="3383279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41" y="602557"/>
              <a:ext cx="1150454" cy="25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9008" y="434340"/>
              <a:ext cx="234924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2367" y="513079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69991"/>
                </a:solidFill>
              </a:rPr>
              <a:t>Об'єкти</a:t>
            </a:r>
            <a:r>
              <a:rPr sz="2400" spc="-80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дослідження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0391" y="1328419"/>
            <a:ext cx="2918460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5" dirty="0">
                <a:latin typeface="Segoe UI"/>
                <a:cs typeface="Segoe UI"/>
              </a:rPr>
              <a:t>Пробіотичні</a:t>
            </a:r>
            <a:r>
              <a:rPr sz="1800" b="1" spc="-5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бактерії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638935" algn="l"/>
              </a:tabLst>
            </a:pPr>
            <a:r>
              <a:rPr sz="1800" spc="-10" dirty="0">
                <a:latin typeface="Segoe UI"/>
                <a:cs typeface="Segoe UI"/>
              </a:rPr>
              <a:t>Лактобактерії	</a:t>
            </a:r>
            <a:r>
              <a:rPr sz="1800" i="1" spc="-5" dirty="0">
                <a:latin typeface="Segoe UI"/>
                <a:cs typeface="Segoe UI"/>
              </a:rPr>
              <a:t>Lactobacillus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191" y="2288794"/>
            <a:ext cx="4258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695" algn="l"/>
                <a:tab pos="2101850" algn="l"/>
                <a:tab pos="2578735" algn="l"/>
                <a:tab pos="3985895" algn="l"/>
              </a:tabLst>
            </a:pPr>
            <a:r>
              <a:rPr sz="1800" i="1" dirty="0">
                <a:latin typeface="Segoe UI"/>
                <a:cs typeface="Segoe UI"/>
              </a:rPr>
              <a:t>plan</a:t>
            </a:r>
            <a:r>
              <a:rPr sz="1800" i="1" spc="-15" dirty="0">
                <a:latin typeface="Segoe UI"/>
                <a:cs typeface="Segoe UI"/>
              </a:rPr>
              <a:t>t</a:t>
            </a:r>
            <a:r>
              <a:rPr sz="1800" i="1" dirty="0">
                <a:latin typeface="Segoe UI"/>
                <a:cs typeface="Segoe UI"/>
              </a:rPr>
              <a:t>a</a:t>
            </a:r>
            <a:r>
              <a:rPr sz="1800" i="1" spc="-10" dirty="0">
                <a:latin typeface="Segoe UI"/>
                <a:cs typeface="Segoe UI"/>
              </a:rPr>
              <a:t>r</a:t>
            </a:r>
            <a:r>
              <a:rPr sz="1800" i="1" spc="-5" dirty="0">
                <a:latin typeface="Segoe UI"/>
                <a:cs typeface="Segoe UI"/>
              </a:rPr>
              <a:t>u</a:t>
            </a:r>
            <a:r>
              <a:rPr sz="1800" i="1" dirty="0">
                <a:latin typeface="Segoe UI"/>
                <a:cs typeface="Segoe UI"/>
              </a:rPr>
              <a:t>m	</a:t>
            </a:r>
            <a:r>
              <a:rPr sz="1800" dirty="0">
                <a:latin typeface="Segoe UI"/>
                <a:cs typeface="Segoe UI"/>
              </a:rPr>
              <a:t>8</a:t>
            </a:r>
            <a:r>
              <a:rPr sz="1800" spc="10" dirty="0">
                <a:latin typeface="Segoe UI"/>
                <a:cs typeface="Segoe UI"/>
              </a:rPr>
              <a:t>P</a:t>
            </a:r>
            <a:r>
              <a:rPr sz="1800" dirty="0">
                <a:latin typeface="Segoe UI"/>
                <a:cs typeface="Segoe UI"/>
              </a:rPr>
              <a:t>-A3,	</a:t>
            </a:r>
            <a:r>
              <a:rPr sz="1800" spc="-10" dirty="0">
                <a:latin typeface="Segoe UI"/>
                <a:cs typeface="Segoe UI"/>
              </a:rPr>
              <a:t>я</a:t>
            </a:r>
            <a:r>
              <a:rPr sz="1800" spc="-5" dirty="0">
                <a:latin typeface="Segoe UI"/>
                <a:cs typeface="Segoe UI"/>
              </a:rPr>
              <a:t>к</a:t>
            </a:r>
            <a:r>
              <a:rPr sz="1800" dirty="0">
                <a:latin typeface="Segoe UI"/>
                <a:cs typeface="Segoe UI"/>
              </a:rPr>
              <a:t>і	</a:t>
            </a:r>
            <a:r>
              <a:rPr sz="1800" spc="-5" dirty="0">
                <a:latin typeface="Segoe UI"/>
                <a:cs typeface="Segoe UI"/>
              </a:rPr>
              <a:t>від</a:t>
            </a:r>
            <a:r>
              <a:rPr sz="1800" spc="-15" dirty="0">
                <a:latin typeface="Segoe UI"/>
                <a:cs typeface="Segoe UI"/>
              </a:rPr>
              <a:t>н</a:t>
            </a:r>
            <a:r>
              <a:rPr sz="1800" dirty="0">
                <a:latin typeface="Segoe UI"/>
                <a:cs typeface="Segoe UI"/>
              </a:rPr>
              <a:t>ос</a:t>
            </a:r>
            <a:r>
              <a:rPr sz="1800" spc="-10" dirty="0">
                <a:latin typeface="Segoe UI"/>
                <a:cs typeface="Segoe UI"/>
              </a:rPr>
              <a:t>я</a:t>
            </a:r>
            <a:r>
              <a:rPr sz="1800" dirty="0">
                <a:latin typeface="Segoe UI"/>
                <a:cs typeface="Segoe UI"/>
              </a:rPr>
              <a:t>т</a:t>
            </a:r>
            <a:r>
              <a:rPr sz="1800" spc="-10" dirty="0">
                <a:latin typeface="Segoe UI"/>
                <a:cs typeface="Segoe UI"/>
              </a:rPr>
              <a:t>ь</a:t>
            </a:r>
            <a:r>
              <a:rPr sz="1800" dirty="0">
                <a:latin typeface="Segoe UI"/>
                <a:cs typeface="Segoe UI"/>
              </a:rPr>
              <a:t>ся	</a:t>
            </a:r>
            <a:r>
              <a:rPr sz="1800" spc="-5" dirty="0">
                <a:latin typeface="Segoe UI"/>
                <a:cs typeface="Segoe UI"/>
              </a:rPr>
              <a:t>до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9446" y="2288794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egoe UI"/>
                <a:cs typeface="Segoe UI"/>
              </a:rPr>
              <a:t>традиційних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3146" y="1739645"/>
            <a:ext cx="3832860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180"/>
              </a:spcBef>
              <a:tabLst>
                <a:tab pos="1296670" algn="l"/>
                <a:tab pos="2127250" algn="l"/>
                <a:tab pos="2538730" algn="l"/>
              </a:tabLst>
            </a:pPr>
            <a:r>
              <a:rPr sz="1800" i="1" spc="-5" dirty="0">
                <a:latin typeface="Segoe UI"/>
                <a:cs typeface="Segoe UI"/>
              </a:rPr>
              <a:t>fermentum	</a:t>
            </a:r>
            <a:r>
              <a:rPr sz="1800" dirty="0">
                <a:latin typeface="Segoe UI"/>
                <a:cs typeface="Segoe UI"/>
              </a:rPr>
              <a:t>90-ТЦ	та	</a:t>
            </a:r>
            <a:r>
              <a:rPr sz="1800" i="1" spc="-5" dirty="0">
                <a:latin typeface="Segoe UI"/>
                <a:cs typeface="Segoe UI"/>
              </a:rPr>
              <a:t>Lactobacillus</a:t>
            </a:r>
            <a:endParaRPr sz="18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latin typeface="Segoe UI"/>
                <a:cs typeface="Segoe UI"/>
              </a:rPr>
              <a:t>пробіотичних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191" y="2563114"/>
            <a:ext cx="73844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штамів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із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доведеною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безпечністю</a:t>
            </a:r>
            <a:r>
              <a:rPr sz="1800" dirty="0">
                <a:latin typeface="Segoe UI"/>
                <a:cs typeface="Segoe UI"/>
              </a:rPr>
              <a:t> для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людини,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високими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імуностимулюючим ефектом </a:t>
            </a:r>
            <a:r>
              <a:rPr sz="1800" dirty="0">
                <a:latin typeface="Segoe UI"/>
                <a:cs typeface="Segoe UI"/>
              </a:rPr>
              <a:t>на </a:t>
            </a:r>
            <a:r>
              <a:rPr sz="1800" spc="-10" dirty="0">
                <a:latin typeface="Segoe UI"/>
                <a:cs typeface="Segoe UI"/>
              </a:rPr>
              <a:t>макроорганізм </a:t>
            </a:r>
            <a:r>
              <a:rPr sz="1800" dirty="0">
                <a:latin typeface="Segoe UI"/>
                <a:cs typeface="Segoe UI"/>
              </a:rPr>
              <a:t>та </a:t>
            </a:r>
            <a:r>
              <a:rPr sz="1800" spc="-10" dirty="0">
                <a:latin typeface="Segoe UI"/>
                <a:cs typeface="Segoe UI"/>
              </a:rPr>
              <a:t>антагоністичними </a:t>
            </a:r>
            <a:r>
              <a:rPr sz="1800" spc="-5" dirty="0">
                <a:latin typeface="Segoe UI"/>
                <a:cs typeface="Segoe UI"/>
              </a:rPr>
              <a:t> властивостями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відношенню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умовно-патогенної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мікрофлори.</a:t>
            </a:r>
            <a:endParaRPr sz="1800">
              <a:latin typeface="Segoe UI"/>
              <a:cs typeface="Segoe UI"/>
            </a:endParaRPr>
          </a:p>
          <a:p>
            <a:pPr marL="469900" algn="just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Segoe UI"/>
                <a:cs typeface="Segoe UI"/>
              </a:rPr>
              <a:t>Метаболіти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пробіотичних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бактерій</a:t>
            </a:r>
            <a:endParaRPr sz="1800">
              <a:latin typeface="Segoe UI"/>
              <a:cs typeface="Segoe UI"/>
            </a:endParaRPr>
          </a:p>
          <a:p>
            <a:pPr marL="12700" marR="5080" indent="457200" algn="just">
              <a:lnSpc>
                <a:spcPct val="150000"/>
              </a:lnSpc>
            </a:pPr>
            <a:r>
              <a:rPr sz="1800" spc="-5" dirty="0">
                <a:latin typeface="Segoe UI"/>
                <a:cs typeface="Segoe UI"/>
              </a:rPr>
              <a:t>Містять</a:t>
            </a:r>
            <a:r>
              <a:rPr sz="1800" dirty="0">
                <a:latin typeface="Segoe UI"/>
                <a:cs typeface="Segoe UI"/>
              </a:rPr>
              <a:t> суміш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великої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кількості</a:t>
            </a:r>
            <a:r>
              <a:rPr sz="1800" spc="-5" dirty="0">
                <a:latin typeface="Segoe UI"/>
                <a:cs typeface="Segoe UI"/>
              </a:rPr>
              <a:t> біологічно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активних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та 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антибіотикоподібних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речовин.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18676" y="446531"/>
            <a:ext cx="2470785" cy="5364480"/>
            <a:chOff x="9218676" y="446531"/>
            <a:chExt cx="2470785" cy="536448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8780" y="446531"/>
              <a:ext cx="2400300" cy="17998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18676" y="4009643"/>
              <a:ext cx="2409444" cy="18013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0680" y="2220467"/>
              <a:ext cx="2353055" cy="1764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899" y="6407419"/>
            <a:ext cx="145168" cy="204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6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5441" y="434340"/>
            <a:ext cx="3383279" cy="677545"/>
            <a:chOff x="935441" y="434340"/>
            <a:chExt cx="3383279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41" y="602557"/>
              <a:ext cx="1150454" cy="25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9008" y="434340"/>
              <a:ext cx="234924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2367" y="513079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69991"/>
                </a:solidFill>
              </a:rPr>
              <a:t>Об'єкти</a:t>
            </a:r>
            <a:r>
              <a:rPr sz="2400" spc="-80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дослідження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6965" y="1172311"/>
            <a:ext cx="739902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 algn="just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latin typeface="Segoe UI"/>
                <a:cs typeface="Segoe UI"/>
              </a:rPr>
              <a:t>Компоненти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льодяникової</a:t>
            </a:r>
            <a:r>
              <a:rPr sz="1400" b="1" spc="-5" dirty="0">
                <a:latin typeface="Segoe UI"/>
                <a:cs typeface="Segoe UI"/>
              </a:rPr>
              <a:t> основи</a:t>
            </a:r>
            <a:r>
              <a:rPr sz="1400" b="1" dirty="0">
                <a:latin typeface="Segoe UI"/>
                <a:cs typeface="Segoe UI"/>
              </a:rPr>
              <a:t> –</a:t>
            </a:r>
            <a:r>
              <a:rPr sz="1400" b="1" spc="5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ксиліт</a:t>
            </a:r>
            <a:r>
              <a:rPr sz="1400" b="1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Ксиліт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може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5" dirty="0">
                <a:latin typeface="Segoe UI"/>
                <a:cs typeface="Segoe UI"/>
              </a:rPr>
              <a:t>бути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отриманий</a:t>
            </a:r>
            <a:r>
              <a:rPr sz="1400" spc="37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 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рослин, </a:t>
            </a:r>
            <a:r>
              <a:rPr sz="1400" spc="-10" dirty="0">
                <a:latin typeface="Segoe UI"/>
                <a:cs typeface="Segoe UI"/>
              </a:rPr>
              <a:t>багатих </a:t>
            </a:r>
            <a:r>
              <a:rPr sz="1400" spc="-5" dirty="0">
                <a:latin typeface="Segoe UI"/>
                <a:cs typeface="Segoe UI"/>
              </a:rPr>
              <a:t>полисахаридом ксиланом, таких </a:t>
            </a:r>
            <a:r>
              <a:rPr sz="1400" dirty="0">
                <a:latin typeface="Segoe UI"/>
                <a:cs typeface="Segoe UI"/>
              </a:rPr>
              <a:t>як </a:t>
            </a:r>
            <a:r>
              <a:rPr sz="1400" spc="-5" dirty="0">
                <a:latin typeface="Segoe UI"/>
                <a:cs typeface="Segoe UI"/>
              </a:rPr>
              <a:t>береза, </a:t>
            </a:r>
            <a:r>
              <a:rPr sz="1400" spc="-10" dirty="0">
                <a:latin typeface="Segoe UI"/>
                <a:cs typeface="Segoe UI"/>
              </a:rPr>
              <a:t>мигдальне </a:t>
            </a:r>
            <a:r>
              <a:rPr sz="1400" spc="-5" dirty="0">
                <a:latin typeface="Segoe UI"/>
                <a:cs typeface="Segoe UI"/>
              </a:rPr>
              <a:t>лушпиння, </a:t>
            </a:r>
            <a:r>
              <a:rPr sz="1400" dirty="0">
                <a:latin typeface="Segoe UI"/>
                <a:cs typeface="Segoe UI"/>
              </a:rPr>
              <a:t>солома, </a:t>
            </a:r>
            <a:r>
              <a:rPr sz="1400" spc="-37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кукурудзяний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качан,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лушпиння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вівса,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або з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побічних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продуктів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виробництва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целюлози.</a:t>
            </a:r>
            <a:endParaRPr sz="1400">
              <a:latin typeface="Segoe UI"/>
              <a:cs typeface="Segoe UI"/>
            </a:endParaRPr>
          </a:p>
          <a:p>
            <a:pPr marL="12700" indent="457200" algn="just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Segoe UI"/>
                <a:cs typeface="Segoe UI"/>
              </a:rPr>
              <a:t>Ксиліт</a:t>
            </a:r>
            <a:r>
              <a:rPr sz="1400" spc="470" dirty="0">
                <a:latin typeface="Segoe UI"/>
                <a:cs typeface="Segoe UI"/>
              </a:rPr>
              <a:t>  </a:t>
            </a:r>
            <a:r>
              <a:rPr sz="1400" dirty="0">
                <a:latin typeface="Segoe UI"/>
                <a:cs typeface="Segoe UI"/>
              </a:rPr>
              <a:t>або   </a:t>
            </a:r>
            <a:r>
              <a:rPr sz="1400" spc="19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Ксилітол,</a:t>
            </a:r>
            <a:r>
              <a:rPr sz="1400" spc="470" dirty="0">
                <a:latin typeface="Segoe UI"/>
                <a:cs typeface="Segoe UI"/>
              </a:rPr>
              <a:t>  </a:t>
            </a:r>
            <a:r>
              <a:rPr sz="1400" spc="-5" dirty="0">
                <a:latin typeface="Segoe UI"/>
                <a:cs typeface="Segoe UI"/>
              </a:rPr>
              <a:t>CH2OH</a:t>
            </a:r>
            <a:r>
              <a:rPr sz="1400" spc="470" dirty="0">
                <a:latin typeface="Segoe UI"/>
                <a:cs typeface="Segoe UI"/>
              </a:rPr>
              <a:t> </a:t>
            </a:r>
            <a:r>
              <a:rPr sz="1400" spc="47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(CHOH)   </a:t>
            </a:r>
            <a:r>
              <a:rPr sz="1400" spc="17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3CH2OH</a:t>
            </a:r>
            <a:r>
              <a:rPr sz="1400" spc="470" dirty="0">
                <a:latin typeface="Segoe UI"/>
                <a:cs typeface="Segoe UI"/>
              </a:rPr>
              <a:t>  </a:t>
            </a:r>
            <a:r>
              <a:rPr sz="1400" dirty="0">
                <a:latin typeface="Segoe UI"/>
                <a:cs typeface="Segoe UI"/>
              </a:rPr>
              <a:t>-   </a:t>
            </a:r>
            <a:r>
              <a:rPr sz="1400" spc="18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багатоатомний</a:t>
            </a:r>
            <a:r>
              <a:rPr sz="1400" spc="475" dirty="0">
                <a:latin typeface="Segoe UI"/>
                <a:cs typeface="Segoe UI"/>
              </a:rPr>
              <a:t> </a:t>
            </a:r>
            <a:r>
              <a:rPr sz="1400" spc="48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спирт</a:t>
            </a:r>
            <a:endParaRPr sz="1400">
              <a:latin typeface="Segoe UI"/>
              <a:cs typeface="Segoe UI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dirty="0">
                <a:latin typeface="Segoe UI"/>
                <a:cs typeface="Segoe UI"/>
              </a:rPr>
              <a:t>(пентанпентаол).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Безбарвні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гігроскопічні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кристали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солодкого</a:t>
            </a:r>
            <a:r>
              <a:rPr sz="1400" spc="-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смаку,</a:t>
            </a:r>
            <a:r>
              <a:rPr sz="1400" spc="-5" dirty="0">
                <a:latin typeface="Segoe UI"/>
                <a:cs typeface="Segoe UI"/>
              </a:rPr>
              <a:t> розчинні</a:t>
            </a:r>
            <a:r>
              <a:rPr sz="1400" dirty="0">
                <a:latin typeface="Segoe UI"/>
                <a:cs typeface="Segoe UI"/>
              </a:rPr>
              <a:t> у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воді, 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спирті,</a:t>
            </a:r>
            <a:r>
              <a:rPr sz="1400" spc="-10" dirty="0">
                <a:latin typeface="Segoe UI"/>
                <a:cs typeface="Segoe UI"/>
              </a:rPr>
              <a:t> гліколі,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оцтової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кислоті </a:t>
            </a:r>
            <a:r>
              <a:rPr sz="1400" dirty="0">
                <a:latin typeface="Segoe UI"/>
                <a:cs typeface="Segoe UI"/>
              </a:rPr>
              <a:t>і</a:t>
            </a:r>
            <a:r>
              <a:rPr sz="1400" spc="-5" dirty="0">
                <a:latin typeface="Segoe UI"/>
                <a:cs typeface="Segoe UI"/>
              </a:rPr>
              <a:t> піридині.</a:t>
            </a:r>
            <a:endParaRPr sz="1400">
              <a:latin typeface="Segoe UI"/>
              <a:cs typeface="Segoe UI"/>
            </a:endParaRPr>
          </a:p>
          <a:p>
            <a:pPr marL="12700" marR="6985" indent="457200" algn="just">
              <a:lnSpc>
                <a:spcPct val="150000"/>
              </a:lnSpc>
            </a:pPr>
            <a:r>
              <a:rPr sz="1400" spc="-5" dirty="0">
                <a:latin typeface="Segoe UI"/>
                <a:cs typeface="Segoe UI"/>
              </a:rPr>
              <a:t>Ксиліт</a:t>
            </a:r>
            <a:r>
              <a:rPr sz="1400" dirty="0">
                <a:latin typeface="Segoe UI"/>
                <a:cs typeface="Segoe UI"/>
              </a:rPr>
              <a:t> є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сировиною,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що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останнім</a:t>
            </a:r>
            <a:r>
              <a:rPr sz="1400" dirty="0">
                <a:latin typeface="Segoe UI"/>
                <a:cs typeface="Segoe UI"/>
              </a:rPr>
              <a:t> часом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привертає</a:t>
            </a:r>
            <a:r>
              <a:rPr sz="1400" spc="-5" dirty="0">
                <a:latin typeface="Segoe UI"/>
                <a:cs typeface="Segoe UI"/>
              </a:rPr>
              <a:t> увагу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виробників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карамелі </a:t>
            </a:r>
            <a:r>
              <a:rPr sz="1400" dirty="0">
                <a:latin typeface="Segoe UI"/>
                <a:cs typeface="Segoe UI"/>
              </a:rPr>
              <a:t> завдяки:</a:t>
            </a:r>
            <a:endParaRPr sz="1400">
              <a:latin typeface="Segoe UI"/>
              <a:cs typeface="Segoe UI"/>
            </a:endParaRPr>
          </a:p>
          <a:p>
            <a:pPr marL="299085" indent="-287020" algn="just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смаку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хорошої</a:t>
            </a:r>
            <a:r>
              <a:rPr sz="1400" spc="-4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якості,</a:t>
            </a:r>
            <a:endParaRPr sz="1400">
              <a:latin typeface="Segoe UI"/>
              <a:cs typeface="Segoe UI"/>
            </a:endParaRPr>
          </a:p>
          <a:p>
            <a:pPr marL="299085" indent="-287020" algn="just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відчуттю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прохолоди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при</a:t>
            </a:r>
            <a:r>
              <a:rPr sz="1400" spc="-5" dirty="0">
                <a:latin typeface="Segoe UI"/>
                <a:cs typeface="Segoe UI"/>
              </a:rPr>
              <a:t> споживанні,</a:t>
            </a:r>
            <a:endParaRPr sz="1400">
              <a:latin typeface="Segoe UI"/>
              <a:cs typeface="Segoe UI"/>
            </a:endParaRPr>
          </a:p>
          <a:p>
            <a:pPr marL="299085" indent="-287020" algn="just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spc="-5" dirty="0">
                <a:latin typeface="Segoe UI"/>
                <a:cs typeface="Segoe UI"/>
              </a:rPr>
              <a:t>низькій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теплоті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плавлення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кристалів,</a:t>
            </a:r>
            <a:endParaRPr sz="1400">
              <a:latin typeface="Segoe UI"/>
              <a:cs typeface="Segoe UI"/>
            </a:endParaRPr>
          </a:p>
          <a:p>
            <a:pPr marL="299085" indent="-287020" algn="just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99720" algn="l"/>
              </a:tabLst>
            </a:pPr>
            <a:r>
              <a:rPr sz="1400" dirty="0">
                <a:latin typeface="Segoe UI"/>
                <a:cs typeface="Segoe UI"/>
              </a:rPr>
              <a:t>ефекту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захисту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від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карієсу.</a:t>
            </a:r>
            <a:endParaRPr sz="1400">
              <a:latin typeface="Segoe UI"/>
              <a:cs typeface="Segoe UI"/>
            </a:endParaRPr>
          </a:p>
          <a:p>
            <a:pPr marR="6350" algn="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Segoe UI"/>
                <a:cs typeface="Segoe UI"/>
              </a:rPr>
              <a:t>Ми</a:t>
            </a:r>
            <a:r>
              <a:rPr sz="1400" spc="40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зупинилися</a:t>
            </a:r>
            <a:r>
              <a:rPr sz="1400" spc="409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на</a:t>
            </a:r>
            <a:r>
              <a:rPr sz="1400" spc="409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ньому</a:t>
            </a:r>
            <a:r>
              <a:rPr sz="1400" spc="4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ще</a:t>
            </a:r>
            <a:r>
              <a:rPr sz="1400" spc="40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через</a:t>
            </a:r>
            <a:r>
              <a:rPr sz="1400" spc="40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необхідність</a:t>
            </a:r>
            <a:r>
              <a:rPr sz="1400" spc="4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зниження</a:t>
            </a:r>
            <a:r>
              <a:rPr sz="1400" spc="409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негативного</a:t>
            </a:r>
            <a:r>
              <a:rPr sz="1400" spc="41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впливу</a:t>
            </a:r>
            <a:endParaRPr sz="1400">
              <a:latin typeface="Segoe UI"/>
              <a:cs typeface="Segoe UI"/>
            </a:endParaRPr>
          </a:p>
          <a:p>
            <a:pPr marR="7620" algn="r">
              <a:lnSpc>
                <a:spcPct val="100000"/>
              </a:lnSpc>
              <a:spcBef>
                <a:spcPts val="840"/>
              </a:spcBef>
              <a:tabLst>
                <a:tab pos="748030" algn="l"/>
                <a:tab pos="1580515" algn="l"/>
                <a:tab pos="2183765" algn="l"/>
                <a:tab pos="2400300" algn="l"/>
                <a:tab pos="3173095" algn="l"/>
                <a:tab pos="3931920" algn="l"/>
                <a:tab pos="4226560" algn="l"/>
                <a:tab pos="5387975" algn="l"/>
                <a:tab pos="6322060" algn="l"/>
              </a:tabLst>
            </a:pPr>
            <a:r>
              <a:rPr sz="1400" spc="-5" dirty="0">
                <a:latin typeface="Segoe UI"/>
                <a:cs typeface="Segoe UI"/>
              </a:rPr>
              <a:t>великої	кількості	цукру	</a:t>
            </a:r>
            <a:r>
              <a:rPr sz="1400" dirty="0">
                <a:latin typeface="Segoe UI"/>
                <a:cs typeface="Segoe UI"/>
              </a:rPr>
              <a:t>у	</a:t>
            </a:r>
            <a:r>
              <a:rPr sz="1400" spc="-10" dirty="0">
                <a:latin typeface="Segoe UI"/>
                <a:cs typeface="Segoe UI"/>
              </a:rPr>
              <a:t>дитячих	</a:t>
            </a:r>
            <a:r>
              <a:rPr sz="1400" spc="-5" dirty="0">
                <a:latin typeface="Segoe UI"/>
                <a:cs typeface="Segoe UI"/>
              </a:rPr>
              <a:t>формах	</a:t>
            </a:r>
            <a:r>
              <a:rPr sz="1400" dirty="0">
                <a:latin typeface="Segoe UI"/>
                <a:cs typeface="Segoe UI"/>
              </a:rPr>
              <a:t>та	необхідності	</a:t>
            </a:r>
            <a:r>
              <a:rPr sz="1400" spc="-5" dirty="0">
                <a:latin typeface="Segoe UI"/>
                <a:cs typeface="Segoe UI"/>
              </a:rPr>
              <a:t>зниження	температури</a:t>
            </a:r>
            <a:endParaRPr sz="14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Segoe UI"/>
                <a:cs typeface="Segoe UI"/>
              </a:rPr>
              <a:t>плавлення</a:t>
            </a:r>
            <a:r>
              <a:rPr sz="1400" spc="-3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маси</a:t>
            </a:r>
            <a:r>
              <a:rPr sz="1400" dirty="0">
                <a:latin typeface="Segoe UI"/>
                <a:cs typeface="Segoe UI"/>
              </a:rPr>
              <a:t> під</a:t>
            </a:r>
            <a:r>
              <a:rPr sz="1400" spc="-1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час використання</a:t>
            </a:r>
            <a:r>
              <a:rPr sz="1400" spc="-3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пробіотичних </a:t>
            </a:r>
            <a:r>
              <a:rPr sz="1400" spc="-15" dirty="0">
                <a:latin typeface="Segoe UI"/>
                <a:cs typeface="Segoe UI"/>
              </a:rPr>
              <a:t>культур.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500" y="1447800"/>
            <a:ext cx="2442972" cy="161688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9028" y="3243072"/>
            <a:ext cx="1534668" cy="22052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899" y="6407419"/>
            <a:ext cx="145168" cy="1998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03356" y="6321348"/>
            <a:ext cx="172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UI"/>
                <a:cs typeface="Segoe UI"/>
              </a:rPr>
              <a:t>7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5441" y="434340"/>
            <a:ext cx="3383279" cy="677545"/>
            <a:chOff x="935441" y="434340"/>
            <a:chExt cx="3383279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41" y="602557"/>
              <a:ext cx="1150454" cy="25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9008" y="434340"/>
              <a:ext cx="234924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2367" y="513079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69991"/>
                </a:solidFill>
              </a:rPr>
              <a:t>Об'єкти</a:t>
            </a:r>
            <a:r>
              <a:rPr sz="2400" spc="-80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дослідження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1641" y="1330061"/>
            <a:ext cx="6585584" cy="396747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490"/>
              </a:spcBef>
            </a:pPr>
            <a:r>
              <a:rPr sz="1800" b="1" spc="-5" dirty="0">
                <a:latin typeface="Segoe UI"/>
                <a:cs typeface="Segoe UI"/>
              </a:rPr>
              <a:t>Компоненти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льодяникової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основи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сорбіт</a:t>
            </a:r>
            <a:endParaRPr sz="1800">
              <a:latin typeface="Segoe UI"/>
              <a:cs typeface="Segoe UI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400"/>
              </a:spcBef>
            </a:pPr>
            <a:r>
              <a:rPr sz="1800" spc="-5" dirty="0">
                <a:latin typeface="Segoe UI"/>
                <a:cs typeface="Segoe UI"/>
              </a:rPr>
              <a:t>Білий </a:t>
            </a:r>
            <a:r>
              <a:rPr sz="1800" spc="5" dirty="0">
                <a:latin typeface="Segoe UI"/>
                <a:cs typeface="Segoe UI"/>
              </a:rPr>
              <a:t>порошок, </a:t>
            </a:r>
            <a:r>
              <a:rPr sz="1800" spc="-5" dirty="0">
                <a:latin typeface="Segoe UI"/>
                <a:cs typeface="Segoe UI"/>
              </a:rPr>
              <a:t>зовні </a:t>
            </a:r>
            <a:r>
              <a:rPr sz="1800" spc="-15" dirty="0">
                <a:latin typeface="Segoe UI"/>
                <a:cs typeface="Segoe UI"/>
              </a:rPr>
              <a:t>схожий </a:t>
            </a:r>
            <a:r>
              <a:rPr sz="1800" dirty="0">
                <a:latin typeface="Segoe UI"/>
                <a:cs typeface="Segoe UI"/>
              </a:rPr>
              <a:t>на </a:t>
            </a:r>
            <a:r>
              <a:rPr sz="1800" spc="-10" dirty="0">
                <a:latin typeface="Segoe UI"/>
                <a:cs typeface="Segoe UI"/>
              </a:rPr>
              <a:t>цукор </a:t>
            </a:r>
            <a:r>
              <a:rPr sz="1800" dirty="0">
                <a:latin typeface="Segoe UI"/>
                <a:cs typeface="Segoe UI"/>
              </a:rPr>
              <a:t>- </a:t>
            </a:r>
            <a:r>
              <a:rPr sz="1800" spc="5" dirty="0">
                <a:latin typeface="Segoe UI"/>
                <a:cs typeface="Segoe UI"/>
              </a:rPr>
              <a:t>пісок. </a:t>
            </a:r>
            <a:r>
              <a:rPr sz="1800" spc="-15" dirty="0">
                <a:latin typeface="Segoe UI"/>
                <a:cs typeface="Segoe UI"/>
              </a:rPr>
              <a:t>Солодкого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смаку, </a:t>
            </a:r>
            <a:r>
              <a:rPr sz="1800" spc="-10" dirty="0">
                <a:latin typeface="Segoe UI"/>
                <a:cs typeface="Segoe UI"/>
              </a:rPr>
              <a:t>легко розчиняється </a:t>
            </a:r>
            <a:r>
              <a:rPr sz="1800" dirty="0">
                <a:latin typeface="Segoe UI"/>
                <a:cs typeface="Segoe UI"/>
              </a:rPr>
              <a:t>у </a:t>
            </a:r>
            <a:r>
              <a:rPr sz="1800" spc="-10" dirty="0">
                <a:latin typeface="Segoe UI"/>
                <a:cs typeface="Segoe UI"/>
              </a:rPr>
              <a:t>воді. Виготовляється </a:t>
            </a:r>
            <a:r>
              <a:rPr sz="1800" dirty="0">
                <a:latin typeface="Segoe UI"/>
                <a:cs typeface="Segoe UI"/>
              </a:rPr>
              <a:t>з </a:t>
            </a:r>
            <a:r>
              <a:rPr sz="1800" spc="-5" dirty="0">
                <a:latin typeface="Segoe UI"/>
                <a:cs typeface="Segoe UI"/>
              </a:rPr>
              <a:t>горобини,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фруктів,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ягід,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кукурудзяного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крохмалю.</a:t>
            </a:r>
            <a:endParaRPr sz="1800">
              <a:latin typeface="Segoe UI"/>
              <a:cs typeface="Segoe UI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spc="-5" dirty="0">
                <a:latin typeface="Segoe UI"/>
                <a:cs typeface="Segoe UI"/>
              </a:rPr>
              <a:t>Сорбіт </a:t>
            </a:r>
            <a:r>
              <a:rPr sz="1800" spc="-10" dirty="0">
                <a:latin typeface="Segoe UI"/>
                <a:cs typeface="Segoe UI"/>
              </a:rPr>
              <a:t>використовують </a:t>
            </a:r>
            <a:r>
              <a:rPr sz="1800" dirty="0">
                <a:latin typeface="Segoe UI"/>
                <a:cs typeface="Segoe UI"/>
              </a:rPr>
              <a:t>в </a:t>
            </a:r>
            <a:r>
              <a:rPr sz="1800" spc="-5" dirty="0">
                <a:latin typeface="Segoe UI"/>
                <a:cs typeface="Segoe UI"/>
              </a:rPr>
              <a:t>раціонах </a:t>
            </a:r>
            <a:r>
              <a:rPr sz="1800" spc="-10" dirty="0">
                <a:latin typeface="Segoe UI"/>
                <a:cs typeface="Segoe UI"/>
              </a:rPr>
              <a:t>дієтичного </a:t>
            </a:r>
            <a:r>
              <a:rPr sz="1800" spc="-5" dirty="0">
                <a:latin typeface="Segoe UI"/>
                <a:cs typeface="Segoe UI"/>
              </a:rPr>
              <a:t>харчування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як харчовий підсолоджувач, </a:t>
            </a:r>
            <a:r>
              <a:rPr sz="1800" dirty="0">
                <a:latin typeface="Segoe UI"/>
                <a:cs typeface="Segoe UI"/>
              </a:rPr>
              <a:t>а </a:t>
            </a:r>
            <a:r>
              <a:rPr sz="1800" spc="-20" dirty="0">
                <a:latin typeface="Segoe UI"/>
                <a:cs typeface="Segoe UI"/>
              </a:rPr>
              <a:t>також </a:t>
            </a:r>
            <a:r>
              <a:rPr sz="1800" spc="-5" dirty="0">
                <a:latin typeface="Segoe UI"/>
                <a:cs typeface="Segoe UI"/>
              </a:rPr>
              <a:t>особами, </a:t>
            </a:r>
            <a:r>
              <a:rPr sz="1800" dirty="0">
                <a:latin typeface="Segoe UI"/>
                <a:cs typeface="Segoe UI"/>
              </a:rPr>
              <a:t>з </a:t>
            </a:r>
            <a:r>
              <a:rPr sz="1800" spc="-5" dirty="0">
                <a:latin typeface="Segoe UI"/>
                <a:cs typeface="Segoe UI"/>
              </a:rPr>
              <a:t>порушенням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вуглеводного обміну.</a:t>
            </a:r>
            <a:endParaRPr sz="1800">
              <a:latin typeface="Segoe UI"/>
              <a:cs typeface="Segoe UI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800" dirty="0">
                <a:latin typeface="Segoe UI"/>
                <a:cs typeface="Segoe UI"/>
              </a:rPr>
              <a:t>Під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час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створення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ксилітвмісних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карамелей</a:t>
            </a:r>
            <a:r>
              <a:rPr sz="1800" spc="-5" dirty="0">
                <a:latin typeface="Segoe UI"/>
                <a:cs typeface="Segoe UI"/>
              </a:rPr>
              <a:t> процес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кристалізації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ксиліту,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а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саме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затвердіння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карамелі</a:t>
            </a:r>
            <a:r>
              <a:rPr sz="1800" spc="47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в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початковій</a:t>
            </a:r>
            <a:r>
              <a:rPr sz="1800" spc="-5" dirty="0">
                <a:latin typeface="Segoe UI"/>
                <a:cs typeface="Segoe UI"/>
              </a:rPr>
              <a:t> стадії</a:t>
            </a:r>
            <a:r>
              <a:rPr sz="1800" dirty="0">
                <a:latin typeface="Segoe UI"/>
                <a:cs typeface="Segoe UI"/>
              </a:rPr>
              <a:t> в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розплавленому</a:t>
            </a:r>
            <a:r>
              <a:rPr sz="1800" dirty="0">
                <a:latin typeface="Segoe UI"/>
                <a:cs typeface="Segoe UI"/>
              </a:rPr>
              <a:t> стані,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відбувається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необоротно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протягом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дуже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короткого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періоду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часу,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і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як 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5" dirty="0">
                <a:latin typeface="Segoe UI"/>
                <a:cs typeface="Segoe UI"/>
              </a:rPr>
              <a:t>наслідок,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зникає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плинність</a:t>
            </a:r>
            <a:r>
              <a:rPr sz="1800" dirty="0">
                <a:latin typeface="Segoe UI"/>
                <a:cs typeface="Segoe UI"/>
              </a:rPr>
              <a:t> і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погіршується</a:t>
            </a:r>
            <a:r>
              <a:rPr sz="1800" spc="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технологічність,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тому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в </a:t>
            </a:r>
            <a:r>
              <a:rPr sz="1800" spc="-5" dirty="0">
                <a:latin typeface="Segoe UI"/>
                <a:cs typeface="Segoe UI"/>
              </a:rPr>
              <a:t>сучасних практиках </a:t>
            </a:r>
            <a:r>
              <a:rPr sz="1800" spc="-10" dirty="0">
                <a:latin typeface="Segoe UI"/>
                <a:cs typeface="Segoe UI"/>
              </a:rPr>
              <a:t>застосовують</a:t>
            </a:r>
            <a:r>
              <a:rPr sz="1800" spc="47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додавання </a:t>
            </a:r>
            <a:r>
              <a:rPr sz="1800" dirty="0">
                <a:latin typeface="Segoe UI"/>
                <a:cs typeface="Segoe UI"/>
              </a:rPr>
              <a:t>сорбіту 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льодяникової </a:t>
            </a:r>
            <a:r>
              <a:rPr sz="1800" dirty="0">
                <a:latin typeface="Segoe UI"/>
                <a:cs typeface="Segoe UI"/>
              </a:rPr>
              <a:t>основи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3553" y="3477767"/>
            <a:ext cx="1576178" cy="2205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6923" y="836675"/>
            <a:ext cx="2255520" cy="225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055" y="1379705"/>
            <a:ext cx="9377045" cy="4076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b="1" spc="-10" dirty="0">
                <a:latin typeface="Segoe UI"/>
                <a:cs typeface="Segoe UI"/>
              </a:rPr>
              <a:t>Додаткові</a:t>
            </a:r>
            <a:r>
              <a:rPr sz="2000" b="1" spc="-20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компоненти</a:t>
            </a:r>
            <a:r>
              <a:rPr sz="2000" b="1" spc="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льодяникової</a:t>
            </a:r>
            <a:r>
              <a:rPr sz="2000" b="1" spc="-4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основи</a:t>
            </a:r>
            <a:endParaRPr sz="2000">
              <a:latin typeface="Segoe UI"/>
              <a:cs typeface="Segoe UI"/>
            </a:endParaRPr>
          </a:p>
          <a:p>
            <a:pPr marL="241300" indent="-229235">
              <a:lnSpc>
                <a:spcPts val="2160"/>
              </a:lnSpc>
              <a:spcBef>
                <a:spcPts val="525"/>
              </a:spcBef>
              <a:buFont typeface="Verdana"/>
              <a:buChar char="•"/>
              <a:tabLst>
                <a:tab pos="241935" algn="l"/>
              </a:tabLst>
            </a:pPr>
            <a:r>
              <a:rPr sz="2000" dirty="0">
                <a:latin typeface="Segoe UI"/>
                <a:cs typeface="Segoe UI"/>
              </a:rPr>
              <a:t>Для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поліпшення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технологічності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льодяникової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маси,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а </a:t>
            </a:r>
            <a:r>
              <a:rPr sz="2000" spc="-15" dirty="0">
                <a:latin typeface="Segoe UI"/>
                <a:cs typeface="Segoe UI"/>
              </a:rPr>
              <a:t>також </a:t>
            </a:r>
            <a:r>
              <a:rPr sz="2000" spc="5" dirty="0">
                <a:latin typeface="Segoe UI"/>
                <a:cs typeface="Segoe UI"/>
              </a:rPr>
              <a:t>для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захисту</a:t>
            </a:r>
            <a:endParaRPr sz="2000">
              <a:latin typeface="Segoe UI"/>
              <a:cs typeface="Segoe UI"/>
            </a:endParaRPr>
          </a:p>
          <a:p>
            <a:pPr marL="241300">
              <a:lnSpc>
                <a:spcPts val="1920"/>
              </a:lnSpc>
            </a:pPr>
            <a:r>
              <a:rPr sz="2000" spc="-5" dirty="0">
                <a:latin typeface="Segoe UI"/>
                <a:cs typeface="Segoe UI"/>
              </a:rPr>
              <a:t>пробіотичної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біомаси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від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негативних</a:t>
            </a:r>
            <a:r>
              <a:rPr sz="2000" spc="-5" dirty="0">
                <a:latin typeface="Segoe UI"/>
                <a:cs typeface="Segoe UI"/>
              </a:rPr>
              <a:t> впливів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температурного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чинника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та</a:t>
            </a:r>
            <a:endParaRPr sz="2000">
              <a:latin typeface="Segoe UI"/>
              <a:cs typeface="Segoe UI"/>
            </a:endParaRPr>
          </a:p>
          <a:p>
            <a:pPr marL="241300" marR="213995">
              <a:lnSpc>
                <a:spcPts val="1920"/>
              </a:lnSpc>
              <a:spcBef>
                <a:spcPts val="225"/>
              </a:spcBef>
            </a:pPr>
            <a:r>
              <a:rPr sz="2000" spc="-10" dirty="0">
                <a:latin typeface="Segoe UI"/>
                <a:cs typeface="Segoe UI"/>
              </a:rPr>
              <a:t>рівномірного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розподілення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ліофілізованої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пробіотичної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біомаси, нами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30" dirty="0">
                <a:latin typeface="Segoe UI"/>
                <a:cs typeface="Segoe UI"/>
              </a:rPr>
              <a:t>було </a:t>
            </a:r>
            <a:r>
              <a:rPr sz="2000" spc="-53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запропоновано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додавати</a:t>
            </a:r>
            <a:r>
              <a:rPr sz="2000" spc="5" dirty="0">
                <a:latin typeface="Segoe UI"/>
                <a:cs typeface="Segoe UI"/>
              </a:rPr>
              <a:t> гуміарабік,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гліцерин, </a:t>
            </a:r>
            <a:r>
              <a:rPr sz="2000" spc="-5" dirty="0">
                <a:latin typeface="Segoe UI"/>
                <a:cs typeface="Segoe UI"/>
              </a:rPr>
              <a:t>аскорбінову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20" dirty="0">
                <a:latin typeface="Segoe UI"/>
                <a:cs typeface="Segoe UI"/>
              </a:rPr>
              <a:t>кислоту.</a:t>
            </a:r>
            <a:endParaRPr sz="2000">
              <a:latin typeface="Segoe UI"/>
              <a:cs typeface="Segoe UI"/>
            </a:endParaRPr>
          </a:p>
          <a:p>
            <a:pPr marL="241300" marR="142875" indent="-229235">
              <a:lnSpc>
                <a:spcPts val="1920"/>
              </a:lnSpc>
              <a:spcBef>
                <a:spcPts val="994"/>
              </a:spcBef>
              <a:buFont typeface="Verdana"/>
              <a:buChar char="•"/>
              <a:tabLst>
                <a:tab pos="241935" algn="l"/>
              </a:tabLst>
            </a:pPr>
            <a:r>
              <a:rPr sz="2000" b="1" spc="-5" dirty="0">
                <a:latin typeface="Segoe UI"/>
                <a:cs typeface="Segoe UI"/>
              </a:rPr>
              <a:t>Гуміарабік </a:t>
            </a:r>
            <a:r>
              <a:rPr sz="2000" dirty="0">
                <a:latin typeface="Segoe UI"/>
                <a:cs typeface="Segoe UI"/>
              </a:rPr>
              <a:t>- </a:t>
            </a:r>
            <a:r>
              <a:rPr sz="2000" spc="-5" dirty="0">
                <a:latin typeface="Segoe UI"/>
                <a:cs typeface="Segoe UI"/>
              </a:rPr>
              <a:t>загущувач, </a:t>
            </a:r>
            <a:r>
              <a:rPr sz="2000" dirty="0">
                <a:latin typeface="Segoe UI"/>
                <a:cs typeface="Segoe UI"/>
              </a:rPr>
              <a:t>що </a:t>
            </a:r>
            <a:r>
              <a:rPr sz="2000" spc="-10" dirty="0">
                <a:latin typeface="Segoe UI"/>
                <a:cs typeface="Segoe UI"/>
              </a:rPr>
              <a:t>запобігає </a:t>
            </a:r>
            <a:r>
              <a:rPr sz="2000" spc="-5" dirty="0">
                <a:latin typeface="Segoe UI"/>
                <a:cs typeface="Segoe UI"/>
              </a:rPr>
              <a:t>кристалізації </a:t>
            </a:r>
            <a:r>
              <a:rPr sz="2000" spc="-15" dirty="0">
                <a:latin typeface="Segoe UI"/>
                <a:cs typeface="Segoe UI"/>
              </a:rPr>
              <a:t>ксиліту, </a:t>
            </a:r>
            <a:r>
              <a:rPr sz="2000" dirty="0">
                <a:latin typeface="Segoe UI"/>
                <a:cs typeface="Segoe UI"/>
              </a:rPr>
              <a:t>усуває утворення </a:t>
            </a:r>
            <a:r>
              <a:rPr sz="2000" spc="-53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піни та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20" dirty="0">
                <a:latin typeface="Segoe UI"/>
                <a:cs typeface="Segoe UI"/>
              </a:rPr>
              <a:t>грудок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під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час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додавання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пробіотичної біомаси,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постає</a:t>
            </a:r>
            <a:r>
              <a:rPr sz="2000" dirty="0">
                <a:latin typeface="Segoe UI"/>
                <a:cs typeface="Segoe UI"/>
              </a:rPr>
              <a:t> як</a:t>
            </a:r>
            <a:endParaRPr sz="2000">
              <a:latin typeface="Segoe UI"/>
              <a:cs typeface="Segoe UI"/>
            </a:endParaRPr>
          </a:p>
          <a:p>
            <a:pPr marL="241300">
              <a:lnSpc>
                <a:spcPts val="1695"/>
              </a:lnSpc>
            </a:pPr>
            <a:r>
              <a:rPr sz="2000" spc="-10" dirty="0">
                <a:latin typeface="Segoe UI"/>
                <a:cs typeface="Segoe UI"/>
              </a:rPr>
              <a:t>пребіотичний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компонент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під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час відновлення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пробіотичних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25" dirty="0">
                <a:latin typeface="Segoe UI"/>
                <a:cs typeface="Segoe UI"/>
              </a:rPr>
              <a:t>культур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у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-15" dirty="0">
                <a:latin typeface="Segoe UI"/>
                <a:cs typeface="Segoe UI"/>
              </a:rPr>
              <a:t>ротовій</a:t>
            </a:r>
            <a:endParaRPr sz="2000">
              <a:latin typeface="Segoe UI"/>
              <a:cs typeface="Segoe UI"/>
            </a:endParaRPr>
          </a:p>
          <a:p>
            <a:pPr marL="241300">
              <a:lnSpc>
                <a:spcPts val="2160"/>
              </a:lnSpc>
            </a:pPr>
            <a:r>
              <a:rPr sz="2000" spc="-10" dirty="0">
                <a:latin typeface="Segoe UI"/>
                <a:cs typeface="Segoe UI"/>
              </a:rPr>
              <a:t>порожнині,</a:t>
            </a:r>
            <a:endParaRPr sz="2000">
              <a:latin typeface="Segoe UI"/>
              <a:cs typeface="Segoe UI"/>
            </a:endParaRPr>
          </a:p>
          <a:p>
            <a:pPr marL="241300" marR="77470" indent="-229235">
              <a:lnSpc>
                <a:spcPct val="80000"/>
              </a:lnSpc>
              <a:spcBef>
                <a:spcPts val="994"/>
              </a:spcBef>
              <a:buFont typeface="Verdana"/>
              <a:buChar char="•"/>
              <a:tabLst>
                <a:tab pos="241935" algn="l"/>
              </a:tabLst>
            </a:pPr>
            <a:r>
              <a:rPr sz="2000" b="1" spc="-15" dirty="0">
                <a:latin typeface="Segoe UI"/>
                <a:cs typeface="Segoe UI"/>
              </a:rPr>
              <a:t>Гліцерин </a:t>
            </a:r>
            <a:r>
              <a:rPr sz="2000" dirty="0">
                <a:latin typeface="Segoe UI"/>
                <a:cs typeface="Segoe UI"/>
              </a:rPr>
              <a:t>- </a:t>
            </a:r>
            <a:r>
              <a:rPr sz="2000" spc="-10" dirty="0">
                <a:latin typeface="Segoe UI"/>
                <a:cs typeface="Segoe UI"/>
              </a:rPr>
              <a:t>зволожувач, </a:t>
            </a:r>
            <a:r>
              <a:rPr sz="2000" spc="-20" dirty="0">
                <a:latin typeface="Segoe UI"/>
                <a:cs typeface="Segoe UI"/>
              </a:rPr>
              <a:t>агент, </a:t>
            </a:r>
            <a:r>
              <a:rPr sz="2000" dirty="0">
                <a:latin typeface="Segoe UI"/>
                <a:cs typeface="Segoe UI"/>
              </a:rPr>
              <a:t>що </a:t>
            </a:r>
            <a:r>
              <a:rPr sz="2000" spc="-5" dirty="0">
                <a:latin typeface="Segoe UI"/>
                <a:cs typeface="Segoe UI"/>
              </a:rPr>
              <a:t>знижує в’язкість </a:t>
            </a:r>
            <a:r>
              <a:rPr sz="2000" dirty="0">
                <a:latin typeface="Segoe UI"/>
                <a:cs typeface="Segoe UI"/>
              </a:rPr>
              <a:t>основи </a:t>
            </a:r>
            <a:r>
              <a:rPr sz="2000" spc="-5" dirty="0">
                <a:latin typeface="Segoe UI"/>
                <a:cs typeface="Segoe UI"/>
              </a:rPr>
              <a:t>та має </a:t>
            </a:r>
            <a:r>
              <a:rPr sz="2000" dirty="0">
                <a:latin typeface="Segoe UI"/>
                <a:cs typeface="Segoe UI"/>
              </a:rPr>
              <a:t>захисний </a:t>
            </a:r>
            <a:r>
              <a:rPr sz="2000" spc="-5" dirty="0">
                <a:latin typeface="Segoe UI"/>
                <a:cs typeface="Segoe UI"/>
              </a:rPr>
              <a:t>та </a:t>
            </a:r>
            <a:r>
              <a:rPr sz="2000" spc="-53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стабілізаційний</a:t>
            </a:r>
            <a:r>
              <a:rPr sz="2000" dirty="0">
                <a:latin typeface="Segoe UI"/>
                <a:cs typeface="Segoe UI"/>
              </a:rPr>
              <a:t> вплив</a:t>
            </a:r>
            <a:r>
              <a:rPr sz="2000" spc="-5" dirty="0">
                <a:latin typeface="Segoe UI"/>
                <a:cs typeface="Segoe UI"/>
              </a:rPr>
              <a:t> щодо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пробіотичної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25" dirty="0">
                <a:latin typeface="Segoe UI"/>
                <a:cs typeface="Segoe UI"/>
              </a:rPr>
              <a:t>культури</a:t>
            </a:r>
            <a:endParaRPr sz="2000">
              <a:latin typeface="Segoe UI"/>
              <a:cs typeface="Segoe UI"/>
            </a:endParaRPr>
          </a:p>
          <a:p>
            <a:pPr marL="241300" indent="-229235">
              <a:lnSpc>
                <a:spcPts val="2160"/>
              </a:lnSpc>
              <a:spcBef>
                <a:spcPts val="530"/>
              </a:spcBef>
              <a:buFont typeface="Verdana"/>
              <a:buChar char="•"/>
              <a:tabLst>
                <a:tab pos="241935" algn="l"/>
              </a:tabLst>
            </a:pPr>
            <a:r>
              <a:rPr sz="2000" b="1" spc="-10" dirty="0">
                <a:latin typeface="Segoe UI"/>
                <a:cs typeface="Segoe UI"/>
              </a:rPr>
              <a:t>Аскорбінова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кислота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- </a:t>
            </a:r>
            <a:r>
              <a:rPr sz="2000" spc="-10" dirty="0">
                <a:latin typeface="Segoe UI"/>
                <a:cs typeface="Segoe UI"/>
              </a:rPr>
              <a:t>пребіотичний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15" dirty="0">
                <a:latin typeface="Segoe UI"/>
                <a:cs typeface="Segoe UI"/>
              </a:rPr>
              <a:t>компонент,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що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захищає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живі </a:t>
            </a:r>
            <a:r>
              <a:rPr sz="2000" dirty="0">
                <a:latin typeface="Segoe UI"/>
                <a:cs typeface="Segoe UI"/>
              </a:rPr>
              <a:t>клітини</a:t>
            </a:r>
            <a:endParaRPr sz="2000">
              <a:latin typeface="Segoe UI"/>
              <a:cs typeface="Segoe UI"/>
            </a:endParaRPr>
          </a:p>
          <a:p>
            <a:pPr marL="241300">
              <a:lnSpc>
                <a:spcPts val="1920"/>
              </a:lnSpc>
            </a:pPr>
            <a:r>
              <a:rPr sz="2000" spc="-5" dirty="0">
                <a:latin typeface="Segoe UI"/>
                <a:cs typeface="Segoe UI"/>
              </a:rPr>
              <a:t>від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пошкодження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та</a:t>
            </a:r>
            <a:r>
              <a:rPr sz="2000" dirty="0">
                <a:latin typeface="Segoe UI"/>
                <a:cs typeface="Segoe UI"/>
              </a:rPr>
              <a:t> </a:t>
            </a:r>
            <a:r>
              <a:rPr sz="2000" spc="-15" dirty="0">
                <a:latin typeface="Segoe UI"/>
                <a:cs typeface="Segoe UI"/>
              </a:rPr>
              <a:t>стимулює </a:t>
            </a:r>
            <a:r>
              <a:rPr sz="2000" spc="-5" dirty="0">
                <a:latin typeface="Segoe UI"/>
                <a:cs typeface="Segoe UI"/>
              </a:rPr>
              <a:t>активність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відновлення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живих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клітин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із</a:t>
            </a:r>
            <a:endParaRPr sz="2000">
              <a:latin typeface="Segoe UI"/>
              <a:cs typeface="Segoe UI"/>
            </a:endParaRPr>
          </a:p>
          <a:p>
            <a:pPr marL="241300">
              <a:lnSpc>
                <a:spcPts val="2160"/>
              </a:lnSpc>
            </a:pPr>
            <a:r>
              <a:rPr sz="2000" spc="-5" dirty="0">
                <a:latin typeface="Segoe UI"/>
                <a:cs typeface="Segoe UI"/>
              </a:rPr>
              <a:t>льодяника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в</a:t>
            </a:r>
            <a:r>
              <a:rPr sz="2000" spc="-15" dirty="0">
                <a:latin typeface="Segoe UI"/>
                <a:cs typeface="Segoe UI"/>
              </a:rPr>
              <a:t> ротовій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порожнині.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6356" y="536448"/>
            <a:ext cx="3383279" cy="677545"/>
            <a:chOff x="1406356" y="536448"/>
            <a:chExt cx="3383279" cy="677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6356" y="704665"/>
              <a:ext cx="1150454" cy="25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9923" y="536448"/>
              <a:ext cx="2349246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3919" y="614553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69991"/>
                </a:solidFill>
              </a:rPr>
              <a:t>Об'єкти</a:t>
            </a:r>
            <a:r>
              <a:rPr sz="2400" spc="-80" dirty="0">
                <a:solidFill>
                  <a:srgbClr val="169991"/>
                </a:solidFill>
              </a:rPr>
              <a:t> </a:t>
            </a:r>
            <a:r>
              <a:rPr sz="2400" spc="-5" dirty="0">
                <a:solidFill>
                  <a:srgbClr val="169991"/>
                </a:solidFill>
              </a:rPr>
              <a:t>дослідження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3400" y="717804"/>
            <a:ext cx="0" cy="5273675"/>
          </a:xfrm>
          <a:custGeom>
            <a:avLst/>
            <a:gdLst/>
            <a:ahLst/>
            <a:cxnLst/>
            <a:rect l="l" t="t" r="r" b="b"/>
            <a:pathLst>
              <a:path h="5273675">
                <a:moveTo>
                  <a:pt x="0" y="0"/>
                </a:moveTo>
                <a:lnTo>
                  <a:pt x="0" y="5273675"/>
                </a:lnTo>
              </a:path>
            </a:pathLst>
          </a:custGeom>
          <a:ln w="76200">
            <a:solidFill>
              <a:srgbClr val="169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482" rIns="0" bIns="0" rtlCol="0">
            <a:spAutoFit/>
          </a:bodyPr>
          <a:lstStyle/>
          <a:p>
            <a:pPr marL="676910" marR="5080" indent="223520">
              <a:lnSpc>
                <a:spcPts val="2590"/>
              </a:lnSpc>
              <a:spcBef>
                <a:spcPts val="425"/>
              </a:spcBef>
            </a:pPr>
            <a:r>
              <a:rPr sz="2400" spc="-5" dirty="0"/>
              <a:t>Етапи проведення дослідження сумісного </a:t>
            </a:r>
            <a:r>
              <a:rPr sz="2400" spc="-10" dirty="0"/>
              <a:t>використання </a:t>
            </a:r>
            <a:r>
              <a:rPr sz="2400" spc="-5" dirty="0"/>
              <a:t> </a:t>
            </a:r>
            <a:r>
              <a:rPr sz="2400" spc="-10" dirty="0"/>
              <a:t>пробіотичних </a:t>
            </a:r>
            <a:r>
              <a:rPr sz="2400" spc="-25" dirty="0"/>
              <a:t>культур</a:t>
            </a:r>
            <a:r>
              <a:rPr sz="2400" spc="-20" dirty="0"/>
              <a:t> </a:t>
            </a:r>
            <a:r>
              <a:rPr sz="2400" spc="-5" dirty="0"/>
              <a:t>із</a:t>
            </a:r>
            <a:r>
              <a:rPr sz="2400" dirty="0"/>
              <a:t> </a:t>
            </a:r>
            <a:r>
              <a:rPr sz="2400" spc="-10" dirty="0"/>
              <a:t>компонентами</a:t>
            </a:r>
            <a:r>
              <a:rPr sz="2400" spc="-15" dirty="0"/>
              <a:t> </a:t>
            </a:r>
            <a:r>
              <a:rPr sz="2400" spc="-10" dirty="0"/>
              <a:t>льодяникової</a:t>
            </a:r>
            <a:r>
              <a:rPr sz="2400" spc="-30" dirty="0"/>
              <a:t> </a:t>
            </a:r>
            <a:r>
              <a:rPr sz="2400" dirty="0"/>
              <a:t>маси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86434" y="3899154"/>
            <a:ext cx="10125710" cy="20364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3855" marR="248920" indent="-363855">
              <a:lnSpc>
                <a:spcPts val="1950"/>
              </a:lnSpc>
              <a:spcBef>
                <a:spcPts val="340"/>
              </a:spcBef>
              <a:buFont typeface="Verdana"/>
              <a:buChar char="•"/>
              <a:tabLst>
                <a:tab pos="363855" algn="l"/>
              </a:tabLst>
            </a:pPr>
            <a:r>
              <a:rPr sz="1800" dirty="0">
                <a:latin typeface="Segoe UI"/>
                <a:cs typeface="Segoe UI"/>
              </a:rPr>
              <a:t>А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сумісне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культивування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пробіотичниих </a:t>
            </a:r>
            <a:r>
              <a:rPr sz="1800" spc="-20" dirty="0">
                <a:latin typeface="Segoe UI"/>
                <a:cs typeface="Segoe UI"/>
              </a:rPr>
              <a:t>культур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у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рідкому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живильному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середовищі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МРС </a:t>
            </a:r>
            <a:r>
              <a:rPr sz="1800" spc="-47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разом </a:t>
            </a:r>
            <a:r>
              <a:rPr sz="1800" spc="-5" dirty="0">
                <a:latin typeface="Segoe UI"/>
                <a:cs typeface="Segoe UI"/>
              </a:rPr>
              <a:t>із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компонентами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льодяникової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маси</a:t>
            </a:r>
            <a:endParaRPr sz="1800">
              <a:latin typeface="Segoe UI"/>
              <a:cs typeface="Segoe UI"/>
            </a:endParaRPr>
          </a:p>
          <a:p>
            <a:pPr marL="278765" marR="165100" indent="-278765">
              <a:lnSpc>
                <a:spcPts val="1939"/>
              </a:lnSpc>
              <a:spcBef>
                <a:spcPts val="995"/>
              </a:spcBef>
              <a:buFont typeface="Verdana"/>
              <a:buChar char="•"/>
              <a:tabLst>
                <a:tab pos="278765" algn="l"/>
              </a:tabLst>
            </a:pPr>
            <a:r>
              <a:rPr sz="1800" dirty="0">
                <a:latin typeface="Segoe UI"/>
                <a:cs typeface="Segoe UI"/>
              </a:rPr>
              <a:t>Б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-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висівання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культуральної</a:t>
            </a:r>
            <a:r>
              <a:rPr sz="1800" spc="-5" dirty="0">
                <a:latin typeface="Segoe UI"/>
                <a:cs typeface="Segoe UI"/>
              </a:rPr>
              <a:t> рідини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пробіотичних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20" dirty="0">
                <a:latin typeface="Segoe UI"/>
                <a:cs typeface="Segoe UI"/>
              </a:rPr>
              <a:t>культур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(певного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розведення),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вирощених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додаванні компонентів,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поверхню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агаризованого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середовища</a:t>
            </a:r>
            <a:endParaRPr sz="1800">
              <a:latin typeface="Segoe UI"/>
              <a:cs typeface="Segoe UI"/>
            </a:endParaRPr>
          </a:p>
          <a:p>
            <a:pPr marL="116205" marR="5080" indent="-104139">
              <a:lnSpc>
                <a:spcPts val="1939"/>
              </a:lnSpc>
              <a:spcBef>
                <a:spcPts val="1015"/>
              </a:spcBef>
              <a:buFont typeface="Verdana"/>
              <a:buChar char="•"/>
              <a:tabLst>
                <a:tab pos="241935" algn="l"/>
              </a:tabLst>
            </a:pPr>
            <a:r>
              <a:rPr sz="1800" dirty="0">
                <a:latin typeface="Segoe UI"/>
                <a:cs typeface="Segoe UI"/>
              </a:rPr>
              <a:t>В - </a:t>
            </a:r>
            <a:r>
              <a:rPr sz="1800" spc="-5" dirty="0">
                <a:latin typeface="Segoe UI"/>
                <a:cs typeface="Segoe UI"/>
              </a:rPr>
              <a:t>колонії </a:t>
            </a:r>
            <a:r>
              <a:rPr sz="1800" spc="-10" dirty="0">
                <a:latin typeface="Segoe UI"/>
                <a:cs typeface="Segoe UI"/>
              </a:rPr>
              <a:t>пробіотичних </a:t>
            </a:r>
            <a:r>
              <a:rPr sz="1800" spc="-20" dirty="0">
                <a:latin typeface="Segoe UI"/>
                <a:cs typeface="Segoe UI"/>
              </a:rPr>
              <a:t>культур </a:t>
            </a:r>
            <a:r>
              <a:rPr sz="1800" spc="-5" dirty="0">
                <a:latin typeface="Segoe UI"/>
                <a:cs typeface="Segoe UI"/>
              </a:rPr>
              <a:t>після </a:t>
            </a:r>
            <a:r>
              <a:rPr sz="1800" spc="-10" dirty="0">
                <a:latin typeface="Segoe UI"/>
                <a:cs typeface="Segoe UI"/>
              </a:rPr>
              <a:t>сумісного </a:t>
            </a:r>
            <a:r>
              <a:rPr sz="1800" spc="-15" dirty="0">
                <a:latin typeface="Segoe UI"/>
                <a:cs typeface="Segoe UI"/>
              </a:rPr>
              <a:t>культивування </a:t>
            </a:r>
            <a:r>
              <a:rPr sz="1800" spc="-5" dirty="0">
                <a:latin typeface="Segoe UI"/>
                <a:cs typeface="Segoe UI"/>
              </a:rPr>
              <a:t>із компонентами (найменше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розведення;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для </a:t>
            </a:r>
            <a:r>
              <a:rPr sz="1800" spc="-5" dirty="0">
                <a:latin typeface="Segoe UI"/>
                <a:cs typeface="Segoe UI"/>
              </a:rPr>
              <a:t>підрахунку </a:t>
            </a:r>
            <a:r>
              <a:rPr sz="1800" spc="-10" dirty="0">
                <a:latin typeface="Segoe UI"/>
                <a:cs typeface="Segoe UI"/>
              </a:rPr>
              <a:t>використовували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розведення,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при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яких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на </a:t>
            </a:r>
            <a:r>
              <a:rPr sz="1800" dirty="0">
                <a:latin typeface="Segoe UI"/>
                <a:cs typeface="Segoe UI"/>
              </a:rPr>
              <a:t>чашці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Петрі </a:t>
            </a:r>
            <a:r>
              <a:rPr sz="1800" spc="-5" dirty="0">
                <a:latin typeface="Segoe UI"/>
                <a:cs typeface="Segoe UI"/>
              </a:rPr>
              <a:t>виросло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до</a:t>
            </a:r>
            <a:endParaRPr sz="1800">
              <a:latin typeface="Segoe UI"/>
              <a:cs typeface="Segoe UI"/>
            </a:endParaRPr>
          </a:p>
          <a:p>
            <a:pPr marL="4518025">
              <a:lnSpc>
                <a:spcPts val="1920"/>
              </a:lnSpc>
            </a:pPr>
            <a:r>
              <a:rPr sz="1800" spc="-5" dirty="0">
                <a:latin typeface="Segoe UI"/>
                <a:cs typeface="Segoe UI"/>
              </a:rPr>
              <a:t>50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колоній)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416" y="1680972"/>
            <a:ext cx="2420112" cy="17998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9" y="1644395"/>
            <a:ext cx="1418844" cy="18760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760" y="1615439"/>
            <a:ext cx="2485643" cy="1857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48273" y="3553459"/>
            <a:ext cx="18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1420" y="3523233"/>
            <a:ext cx="666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0335" algn="l"/>
              </a:tabLst>
            </a:pPr>
            <a:r>
              <a:rPr sz="1800" dirty="0">
                <a:latin typeface="Verdana"/>
                <a:cs typeface="Verdana"/>
              </a:rPr>
              <a:t>А	В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1780</Words>
  <Application>Microsoft Office PowerPoint</Application>
  <PresentationFormat>Широкоэкранный</PresentationFormat>
  <Paragraphs>271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 MT</vt:lpstr>
      <vt:lpstr>Calibri</vt:lpstr>
      <vt:lpstr>Calibri Light</vt:lpstr>
      <vt:lpstr>Segoe UI</vt:lpstr>
      <vt:lpstr>Symbol</vt:lpstr>
      <vt:lpstr>Times New Roman</vt:lpstr>
      <vt:lpstr>Verdana</vt:lpstr>
      <vt:lpstr>Office Theme</vt:lpstr>
      <vt:lpstr>ЛЬОДЯНИКИ З ПРОБІОТИКОМ – ПЕРСПЕКТИВНИЙ ПРЕПАРАТ ДЛЯ ЗАСТОСУВАННЯ У ПЕДІАТРІЇ</vt:lpstr>
      <vt:lpstr>Актуальність роботи</vt:lpstr>
      <vt:lpstr>Мета та завдання роботи</vt:lpstr>
      <vt:lpstr>Льодяники – перспективна форма для лікування ЛОР-захворювань</vt:lpstr>
      <vt:lpstr>Об'єкти дослідження</vt:lpstr>
      <vt:lpstr>Об'єкти дослідження</vt:lpstr>
      <vt:lpstr>Об'єкти дослідження</vt:lpstr>
      <vt:lpstr>Об'єкти дослідження</vt:lpstr>
      <vt:lpstr>Етапи проведення дослідження сумісного використання  пробіотичних культур із компонентами льодяникової маси</vt:lpstr>
      <vt:lpstr>Результати вивчення можливості сумісного використання  пробіотичних культур із компонентами льодяникової маси</vt:lpstr>
      <vt:lpstr>Етапи проведення визначення антимікробних властивостей  метаболітів пробіотичних культур</vt:lpstr>
      <vt:lpstr>Результати визначення антимікробних властивостей метаболітів  пробіотичних культур</vt:lpstr>
      <vt:lpstr>Склад льодяників</vt:lpstr>
      <vt:lpstr>Технологічна схема виробництва льодяників з  пробіотиком</vt:lpstr>
      <vt:lpstr>Визначення деяких показників ефективності розроблених  льодяників</vt:lpstr>
      <vt:lpstr>Висновки</vt:lpstr>
      <vt:lpstr>Практична значимість роботи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Yelyzaveta Tarasenko</dc:creator>
  <cp:lastModifiedBy>В. С Власов</cp:lastModifiedBy>
  <cp:revision>1</cp:revision>
  <dcterms:created xsi:type="dcterms:W3CDTF">2021-11-18T08:58:39Z</dcterms:created>
  <dcterms:modified xsi:type="dcterms:W3CDTF">2021-11-18T09:03:15Z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2021-11-18T00:00:00Z</vt:filetime>
  </property>
</Properties>
</file>